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741"/>
    <a:srgbClr val="2230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50" autoAdjust="0"/>
    <p:restoredTop sz="94660"/>
  </p:normalViewPr>
  <p:slideViewPr>
    <p:cSldViewPr>
      <p:cViewPr>
        <p:scale>
          <a:sx n="110" d="100"/>
          <a:sy n="110" d="100"/>
        </p:scale>
        <p:origin x="-126" y="-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BBA0-59EC-4EC9-8DCA-52DF4689EE0E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341D-0387-434F-825A-0B3DA8170B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468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BBA0-59EC-4EC9-8DCA-52DF4689EE0E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341D-0387-434F-825A-0B3DA8170B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12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BBA0-59EC-4EC9-8DCA-52DF4689EE0E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341D-0387-434F-825A-0B3DA8170B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123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BBA0-59EC-4EC9-8DCA-52DF4689EE0E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341D-0387-434F-825A-0B3DA8170B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551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BBA0-59EC-4EC9-8DCA-52DF4689EE0E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341D-0387-434F-825A-0B3DA8170B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583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BBA0-59EC-4EC9-8DCA-52DF4689EE0E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341D-0387-434F-825A-0B3DA8170B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930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BBA0-59EC-4EC9-8DCA-52DF4689EE0E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341D-0387-434F-825A-0B3DA8170B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49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BBA0-59EC-4EC9-8DCA-52DF4689EE0E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341D-0387-434F-825A-0B3DA8170B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8949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BBA0-59EC-4EC9-8DCA-52DF4689EE0E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341D-0387-434F-825A-0B3DA8170B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88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BBA0-59EC-4EC9-8DCA-52DF4689EE0E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341D-0387-434F-825A-0B3DA8170B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352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BBA0-59EC-4EC9-8DCA-52DF4689EE0E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341D-0387-434F-825A-0B3DA8170B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493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BBBA0-59EC-4EC9-8DCA-52DF4689EE0E}" type="datetimeFigureOut">
              <a:rPr lang="ko-KR" altLang="en-US" smtClean="0"/>
              <a:t>2015-07-03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9341D-0387-434F-825A-0B3DA8170B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19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0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직선 연결선 22"/>
          <p:cNvCxnSpPr/>
          <p:nvPr/>
        </p:nvCxnSpPr>
        <p:spPr>
          <a:xfrm>
            <a:off x="0" y="483518"/>
            <a:ext cx="9144000" cy="0"/>
          </a:xfrm>
          <a:prstGeom prst="line">
            <a:avLst/>
          </a:prstGeom>
          <a:ln w="38100">
            <a:solidFill>
              <a:srgbClr val="FBD7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그룹 9"/>
          <p:cNvGrpSpPr/>
          <p:nvPr/>
        </p:nvGrpSpPr>
        <p:grpSpPr>
          <a:xfrm>
            <a:off x="2738156" y="1779662"/>
            <a:ext cx="3706052" cy="2880320"/>
            <a:chOff x="2676226" y="1059582"/>
            <a:chExt cx="3984006" cy="3096344"/>
          </a:xfrm>
        </p:grpSpPr>
        <p:sp>
          <p:nvSpPr>
            <p:cNvPr id="6" name="대각선 방향의 모서리가 둥근 사각형 5"/>
            <p:cNvSpPr/>
            <p:nvPr/>
          </p:nvSpPr>
          <p:spPr>
            <a:xfrm>
              <a:off x="4716016" y="1059582"/>
              <a:ext cx="1944216" cy="1512168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FBD7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대각선 방향의 모서리가 둥근 사각형 6"/>
            <p:cNvSpPr/>
            <p:nvPr/>
          </p:nvSpPr>
          <p:spPr>
            <a:xfrm flipV="1">
              <a:off x="4716016" y="2643758"/>
              <a:ext cx="1944216" cy="1512168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대각선 방향의 모서리가 둥근 사각형 7"/>
            <p:cNvSpPr/>
            <p:nvPr/>
          </p:nvSpPr>
          <p:spPr>
            <a:xfrm flipH="1">
              <a:off x="2676226" y="1059582"/>
              <a:ext cx="1944216" cy="1512168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대각선 방향의 모서리가 둥근 사각형 8"/>
            <p:cNvSpPr/>
            <p:nvPr/>
          </p:nvSpPr>
          <p:spPr>
            <a:xfrm>
              <a:off x="2676226" y="2643758"/>
              <a:ext cx="1944216" cy="1512168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738156" y="1779662"/>
            <a:ext cx="1808573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 smtClean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lang="en-US" altLang="ko-KR" sz="1200" dirty="0" smtClean="0">
                <a:solidFill>
                  <a:schemeClr val="bg1"/>
                </a:solidFill>
              </a:rPr>
              <a:t>Strength</a:t>
            </a:r>
          </a:p>
          <a:p>
            <a:pPr algn="ctr"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bg1"/>
                </a:solidFill>
              </a:rPr>
              <a:t>강</a:t>
            </a:r>
            <a:r>
              <a:rPr lang="ko-KR" altLang="en-US" sz="900" dirty="0">
                <a:solidFill>
                  <a:schemeClr val="bg1"/>
                </a:solidFill>
              </a:rPr>
              <a:t>점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35635" y="1779662"/>
            <a:ext cx="1808573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 smtClean="0">
                <a:solidFill>
                  <a:schemeClr val="bg1"/>
                </a:solidFill>
              </a:rPr>
              <a:t>W</a:t>
            </a:r>
          </a:p>
          <a:p>
            <a:pPr algn="ctr"/>
            <a:r>
              <a:rPr lang="en-US" altLang="ko-KR" sz="1200" dirty="0" smtClean="0">
                <a:solidFill>
                  <a:schemeClr val="bg1"/>
                </a:solidFill>
              </a:rPr>
              <a:t>Weakness</a:t>
            </a:r>
          </a:p>
          <a:p>
            <a:pPr algn="ctr">
              <a:lnSpc>
                <a:spcPct val="150000"/>
              </a:lnSpc>
            </a:pPr>
            <a:r>
              <a:rPr lang="ko-KR" altLang="en-US" sz="900" dirty="0">
                <a:solidFill>
                  <a:schemeClr val="bg1"/>
                </a:solidFill>
              </a:rPr>
              <a:t>약</a:t>
            </a:r>
            <a:r>
              <a:rPr lang="ko-KR" altLang="en-US" sz="900" dirty="0" smtClean="0">
                <a:solidFill>
                  <a:schemeClr val="bg1"/>
                </a:solidFill>
              </a:rPr>
              <a:t>점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38156" y="3272229"/>
            <a:ext cx="1808573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 smtClean="0">
                <a:solidFill>
                  <a:schemeClr val="bg1"/>
                </a:solidFill>
              </a:rPr>
              <a:t>O</a:t>
            </a:r>
          </a:p>
          <a:p>
            <a:pPr algn="ctr"/>
            <a:r>
              <a:rPr lang="en-US" altLang="ko-KR" sz="1200" dirty="0" smtClean="0">
                <a:solidFill>
                  <a:schemeClr val="bg1"/>
                </a:solidFill>
              </a:rPr>
              <a:t>Opportunity</a:t>
            </a:r>
          </a:p>
          <a:p>
            <a:pPr algn="ctr"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bg1"/>
                </a:solidFill>
              </a:rPr>
              <a:t>기회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35635" y="3272229"/>
            <a:ext cx="1808573" cy="1315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 smtClean="0">
                <a:solidFill>
                  <a:schemeClr val="bg1"/>
                </a:solidFill>
              </a:rPr>
              <a:t>T</a:t>
            </a:r>
          </a:p>
          <a:p>
            <a:pPr algn="ctr"/>
            <a:r>
              <a:rPr lang="en-US" altLang="ko-KR" sz="1200" dirty="0" smtClean="0">
                <a:solidFill>
                  <a:schemeClr val="bg1"/>
                </a:solidFill>
              </a:rPr>
              <a:t>Threat</a:t>
            </a:r>
          </a:p>
          <a:p>
            <a:pPr algn="ctr"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bg1"/>
                </a:solidFill>
              </a:rPr>
              <a:t>위협</a:t>
            </a:r>
            <a:endParaRPr lang="ko-KR" altLang="en-US" sz="900" dirty="0">
              <a:solidFill>
                <a:schemeClr val="bg1"/>
              </a:solidFill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6588224" y="2139702"/>
            <a:ext cx="540000" cy="540000"/>
          </a:xfrm>
          <a:prstGeom prst="ellipse">
            <a:avLst/>
          </a:prstGeom>
          <a:solidFill>
            <a:srgbClr val="FBD7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타원 16"/>
          <p:cNvSpPr/>
          <p:nvPr/>
        </p:nvSpPr>
        <p:spPr>
          <a:xfrm flipV="1">
            <a:off x="6588224" y="3613354"/>
            <a:ext cx="540000" cy="5400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타원 17"/>
          <p:cNvSpPr/>
          <p:nvPr/>
        </p:nvSpPr>
        <p:spPr>
          <a:xfrm flipH="1">
            <a:off x="179512" y="2178298"/>
            <a:ext cx="540000" cy="540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타원 18"/>
          <p:cNvSpPr/>
          <p:nvPr/>
        </p:nvSpPr>
        <p:spPr>
          <a:xfrm>
            <a:off x="179514" y="3651950"/>
            <a:ext cx="540000" cy="540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030" name="Picture 6" descr="C:\Users\pv\Desktop\다음 브로그 포스팅용\ppt 20150703\Doubt_on_emoticon_square_face_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450" y="2231928"/>
            <a:ext cx="355547" cy="355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pv\Desktop\다음 브로그 포스팅용\ppt 20150703\Happy_smiling_emoticon_face_with_open_mouth_5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64" y="2240684"/>
            <a:ext cx="393700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pv\Desktop\다음 브로그 포스팅용\ppt 20150703\Sad_sleepy_emoticon_face_square_5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748" y="3689028"/>
            <a:ext cx="388652" cy="38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pv\Desktop\다음 브로그 포스팅용\ppt 20150703\Wink_face_square_51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9" y="3752475"/>
            <a:ext cx="338950" cy="3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789220" y="1923678"/>
            <a:ext cx="1910572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기업의 환경분석을 통해 강점</a:t>
            </a:r>
            <a:r>
              <a:rPr lang="en-US" altLang="ko-KR" sz="900" dirty="0" smtClean="0">
                <a:solidFill>
                  <a:schemeClr val="bg1">
                    <a:lumMod val="95000"/>
                  </a:schemeClr>
                </a:solidFill>
              </a:rPr>
              <a:t>(strength)</a:t>
            </a: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과 약점</a:t>
            </a:r>
            <a:r>
              <a:rPr lang="en-US" altLang="ko-KR" sz="900" dirty="0" smtClean="0">
                <a:solidFill>
                  <a:schemeClr val="bg1">
                    <a:lumMod val="95000"/>
                  </a:schemeClr>
                </a:solidFill>
              </a:rPr>
              <a:t>(weakness), </a:t>
            </a: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기회</a:t>
            </a:r>
            <a:r>
              <a:rPr lang="en-US" altLang="ko-KR" sz="900" dirty="0" smtClean="0">
                <a:solidFill>
                  <a:schemeClr val="bg1">
                    <a:lumMod val="95000"/>
                  </a:schemeClr>
                </a:solidFill>
              </a:rPr>
              <a:t>(opportunity)</a:t>
            </a: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와 위협</a:t>
            </a:r>
            <a:r>
              <a:rPr lang="en-US" altLang="ko-KR" sz="900" dirty="0" smtClean="0">
                <a:solidFill>
                  <a:schemeClr val="bg1">
                    <a:lumMod val="95000"/>
                  </a:schemeClr>
                </a:solidFill>
              </a:rPr>
              <a:t>(threat) </a:t>
            </a:r>
          </a:p>
          <a:p>
            <a:pPr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요인을 규정하고 이를 토대로 마케팅 전략을 수립하는 기법</a:t>
            </a:r>
            <a:endParaRPr lang="ko-KR" altLang="en-US" sz="9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89220" y="3363838"/>
            <a:ext cx="1910572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기업의 환경분석을 통해 강점</a:t>
            </a:r>
            <a:r>
              <a:rPr lang="en-US" altLang="ko-KR" sz="900" dirty="0" smtClean="0">
                <a:solidFill>
                  <a:schemeClr val="bg1">
                    <a:lumMod val="95000"/>
                  </a:schemeClr>
                </a:solidFill>
              </a:rPr>
              <a:t>(strength)</a:t>
            </a: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과 약점</a:t>
            </a:r>
            <a:r>
              <a:rPr lang="en-US" altLang="ko-KR" sz="900" dirty="0" smtClean="0">
                <a:solidFill>
                  <a:schemeClr val="bg1">
                    <a:lumMod val="95000"/>
                  </a:schemeClr>
                </a:solidFill>
              </a:rPr>
              <a:t>(weakness), </a:t>
            </a: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기회</a:t>
            </a:r>
            <a:r>
              <a:rPr lang="en-US" altLang="ko-KR" sz="900" dirty="0" smtClean="0">
                <a:solidFill>
                  <a:schemeClr val="bg1">
                    <a:lumMod val="95000"/>
                  </a:schemeClr>
                </a:solidFill>
              </a:rPr>
              <a:t>(opportunity)</a:t>
            </a: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와 위협</a:t>
            </a:r>
            <a:r>
              <a:rPr lang="en-US" altLang="ko-KR" sz="900" dirty="0" smtClean="0">
                <a:solidFill>
                  <a:schemeClr val="bg1">
                    <a:lumMod val="95000"/>
                  </a:schemeClr>
                </a:solidFill>
              </a:rPr>
              <a:t>(threat) </a:t>
            </a:r>
          </a:p>
          <a:p>
            <a:pPr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요인을 규정하고 이를 토대로 마케팅 전략을 수립하는 기법</a:t>
            </a:r>
            <a:endParaRPr lang="ko-KR" altLang="en-US" sz="9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97932" y="1851670"/>
            <a:ext cx="1910572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기업의 환경분석을 통해 강점</a:t>
            </a:r>
            <a:r>
              <a:rPr lang="en-US" altLang="ko-KR" sz="900" dirty="0" smtClean="0">
                <a:solidFill>
                  <a:schemeClr val="bg1">
                    <a:lumMod val="95000"/>
                  </a:schemeClr>
                </a:solidFill>
              </a:rPr>
              <a:t>(strength)</a:t>
            </a: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과 약점</a:t>
            </a:r>
            <a:r>
              <a:rPr lang="en-US" altLang="ko-KR" sz="900" dirty="0" smtClean="0">
                <a:solidFill>
                  <a:schemeClr val="bg1">
                    <a:lumMod val="95000"/>
                  </a:schemeClr>
                </a:solidFill>
              </a:rPr>
              <a:t>(weakness), </a:t>
            </a: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기회</a:t>
            </a:r>
            <a:r>
              <a:rPr lang="en-US" altLang="ko-KR" sz="900" dirty="0" smtClean="0">
                <a:solidFill>
                  <a:schemeClr val="bg1">
                    <a:lumMod val="95000"/>
                  </a:schemeClr>
                </a:solidFill>
              </a:rPr>
              <a:t>(opportunity)</a:t>
            </a: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와 위협</a:t>
            </a:r>
            <a:r>
              <a:rPr lang="en-US" altLang="ko-KR" sz="900" dirty="0" smtClean="0">
                <a:solidFill>
                  <a:schemeClr val="bg1">
                    <a:lumMod val="95000"/>
                  </a:schemeClr>
                </a:solidFill>
              </a:rPr>
              <a:t>(threat) </a:t>
            </a:r>
          </a:p>
          <a:p>
            <a:pPr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요인을 규정하고 이를 토대로 마케팅 전략을 수립하는 기법</a:t>
            </a:r>
            <a:endParaRPr lang="ko-KR" altLang="en-US" sz="9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97932" y="3363838"/>
            <a:ext cx="1910572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기업의 환경분석을 통해 강점</a:t>
            </a:r>
            <a:r>
              <a:rPr lang="en-US" altLang="ko-KR" sz="900" dirty="0" smtClean="0">
                <a:solidFill>
                  <a:schemeClr val="bg1">
                    <a:lumMod val="95000"/>
                  </a:schemeClr>
                </a:solidFill>
              </a:rPr>
              <a:t>(strength)</a:t>
            </a: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과 약점</a:t>
            </a:r>
            <a:r>
              <a:rPr lang="en-US" altLang="ko-KR" sz="900" dirty="0" smtClean="0">
                <a:solidFill>
                  <a:schemeClr val="bg1">
                    <a:lumMod val="95000"/>
                  </a:schemeClr>
                </a:solidFill>
              </a:rPr>
              <a:t>(weakness), </a:t>
            </a: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기회</a:t>
            </a:r>
            <a:r>
              <a:rPr lang="en-US" altLang="ko-KR" sz="900" dirty="0" smtClean="0">
                <a:solidFill>
                  <a:schemeClr val="bg1">
                    <a:lumMod val="95000"/>
                  </a:schemeClr>
                </a:solidFill>
              </a:rPr>
              <a:t>(opportunity)</a:t>
            </a: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와 위협</a:t>
            </a:r>
            <a:r>
              <a:rPr lang="en-US" altLang="ko-KR" sz="900" dirty="0" smtClean="0">
                <a:solidFill>
                  <a:schemeClr val="bg1">
                    <a:lumMod val="95000"/>
                  </a:schemeClr>
                </a:solidFill>
              </a:rPr>
              <a:t>(threat) </a:t>
            </a:r>
          </a:p>
          <a:p>
            <a:pPr>
              <a:lnSpc>
                <a:spcPct val="150000"/>
              </a:lnSpc>
            </a:pPr>
            <a:r>
              <a:rPr lang="ko-KR" altLang="en-US" sz="900" dirty="0" smtClean="0">
                <a:solidFill>
                  <a:schemeClr val="bg1">
                    <a:lumMod val="95000"/>
                  </a:schemeClr>
                </a:solidFill>
              </a:rPr>
              <a:t>요인을 규정하고 이를 토대로 마케팅 전략을 수립하는 기법</a:t>
            </a:r>
            <a:endParaRPr lang="ko-KR" altLang="en-US" sz="9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699793" y="-2247"/>
            <a:ext cx="3816423" cy="1061829"/>
          </a:xfrm>
          <a:prstGeom prst="rect">
            <a:avLst/>
          </a:prstGeom>
          <a:solidFill>
            <a:srgbClr val="22303B"/>
          </a:solidFill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200" b="1" dirty="0" smtClean="0">
                <a:solidFill>
                  <a:srgbClr val="FBD74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SWOT Analysis</a:t>
            </a:r>
          </a:p>
          <a:p>
            <a:pPr algn="ctr">
              <a:lnSpc>
                <a:spcPct val="150000"/>
              </a:lnSpc>
            </a:pPr>
            <a:r>
              <a:rPr lang="en-US" altLang="ko-KR" sz="1000" dirty="0" smtClean="0">
                <a:solidFill>
                  <a:srgbClr val="FBD74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strength / weakness / opportunity / threat</a:t>
            </a:r>
            <a:endParaRPr lang="ko-KR" altLang="en-US" sz="1000" dirty="0">
              <a:solidFill>
                <a:srgbClr val="FBD74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0014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137</Words>
  <Application>Microsoft Office PowerPoint</Application>
  <PresentationFormat>화면 슬라이드 쇼(16:9)</PresentationFormat>
  <Paragraphs>22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seok</dc:creator>
  <cp:lastModifiedBy>seok</cp:lastModifiedBy>
  <cp:revision>4</cp:revision>
  <dcterms:created xsi:type="dcterms:W3CDTF">2015-07-03T06:26:12Z</dcterms:created>
  <dcterms:modified xsi:type="dcterms:W3CDTF">2015-07-03T06:54:02Z</dcterms:modified>
</cp:coreProperties>
</file>