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81A"/>
    <a:srgbClr val="F64C3A"/>
    <a:srgbClr val="2D5B99"/>
    <a:srgbClr val="F8796C"/>
    <a:srgbClr val="9CF3FC"/>
    <a:srgbClr val="EAEAE1"/>
    <a:srgbClr val="F9F5ED"/>
    <a:srgbClr val="9C1414"/>
    <a:srgbClr val="C41919"/>
    <a:srgbClr val="D6C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금액</c:v>
                </c:pt>
              </c:strCache>
            </c:strRef>
          </c:tx>
          <c:spPr>
            <a:ln>
              <a:noFill/>
            </a:ln>
            <a:effectLst/>
          </c:spPr>
          <c:explosion val="1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소득</c:v>
                </c:pt>
                <c:pt idx="1">
                  <c:v>지출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4399000</c:v>
                </c:pt>
                <c:pt idx="1">
                  <c:v>2550000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9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39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59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29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2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72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42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623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67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31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8FFA9-3081-468A-B8BB-1CA468C925F7}" type="datetimeFigureOut">
              <a:rPr lang="ko-KR" altLang="en-US" smtClean="0"/>
              <a:t>2024-05-25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7836-E6E9-4EFF-995A-5630EC5FB7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14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그룹 77"/>
          <p:cNvGrpSpPr/>
          <p:nvPr/>
        </p:nvGrpSpPr>
        <p:grpSpPr>
          <a:xfrm>
            <a:off x="7638274" y="292356"/>
            <a:ext cx="4602295" cy="2367644"/>
            <a:chOff x="7638274" y="292356"/>
            <a:chExt cx="4602295" cy="2367644"/>
          </a:xfrm>
        </p:grpSpPr>
        <p:sp>
          <p:nvSpPr>
            <p:cNvPr id="66" name="자유형 65"/>
            <p:cNvSpPr>
              <a:spLocks/>
            </p:cNvSpPr>
            <p:nvPr/>
          </p:nvSpPr>
          <p:spPr bwMode="auto">
            <a:xfrm rot="15955039">
              <a:off x="9681684" y="101115"/>
              <a:ext cx="1661846" cy="3455924"/>
            </a:xfrm>
            <a:custGeom>
              <a:avLst/>
              <a:gdLst>
                <a:gd name="connsiteX0" fmla="*/ 1534257 w 1538228"/>
                <a:gd name="connsiteY0" fmla="*/ 3208551 h 3455924"/>
                <a:gd name="connsiteX1" fmla="*/ 1477787 w 1538228"/>
                <a:gd name="connsiteY1" fmla="*/ 3429286 h 3455924"/>
                <a:gd name="connsiteX2" fmla="*/ 1463329 w 1538228"/>
                <a:gd name="connsiteY2" fmla="*/ 3455924 h 3455924"/>
                <a:gd name="connsiteX3" fmla="*/ 37109 w 1538228"/>
                <a:gd name="connsiteY3" fmla="*/ 3354124 h 3455924"/>
                <a:gd name="connsiteX4" fmla="*/ 15626 w 1538228"/>
                <a:gd name="connsiteY4" fmla="*/ 3284916 h 3455924"/>
                <a:gd name="connsiteX5" fmla="*/ 0 w 1538228"/>
                <a:gd name="connsiteY5" fmla="*/ 3129913 h 3455924"/>
                <a:gd name="connsiteX6" fmla="*/ 0 w 1538228"/>
                <a:gd name="connsiteY6" fmla="*/ 769114 h 3455924"/>
                <a:gd name="connsiteX7" fmla="*/ 769114 w 1538228"/>
                <a:gd name="connsiteY7" fmla="*/ 0 h 3455924"/>
                <a:gd name="connsiteX8" fmla="*/ 1538228 w 1538228"/>
                <a:gd name="connsiteY8" fmla="*/ 769114 h 3455924"/>
                <a:gd name="connsiteX9" fmla="*/ 1538228 w 1538228"/>
                <a:gd name="connsiteY9" fmla="*/ 3129913 h 3455924"/>
                <a:gd name="connsiteX10" fmla="*/ 1534257 w 1538228"/>
                <a:gd name="connsiteY10" fmla="*/ 3208551 h 3455924"/>
                <a:gd name="connsiteX0" fmla="*/ 1657875 w 1661846"/>
                <a:gd name="connsiteY0" fmla="*/ 3208551 h 3455924"/>
                <a:gd name="connsiteX1" fmla="*/ 1601405 w 1661846"/>
                <a:gd name="connsiteY1" fmla="*/ 3429286 h 3455924"/>
                <a:gd name="connsiteX2" fmla="*/ 1586947 w 1661846"/>
                <a:gd name="connsiteY2" fmla="*/ 3455924 h 3455924"/>
                <a:gd name="connsiteX3" fmla="*/ 160727 w 1661846"/>
                <a:gd name="connsiteY3" fmla="*/ 3354124 h 3455924"/>
                <a:gd name="connsiteX4" fmla="*/ 139244 w 1661846"/>
                <a:gd name="connsiteY4" fmla="*/ 3284916 h 3455924"/>
                <a:gd name="connsiteX5" fmla="*/ 123618 w 1661846"/>
                <a:gd name="connsiteY5" fmla="*/ 3129913 h 3455924"/>
                <a:gd name="connsiteX6" fmla="*/ 123618 w 1661846"/>
                <a:gd name="connsiteY6" fmla="*/ 769114 h 3455924"/>
                <a:gd name="connsiteX7" fmla="*/ 892732 w 1661846"/>
                <a:gd name="connsiteY7" fmla="*/ 0 h 3455924"/>
                <a:gd name="connsiteX8" fmla="*/ 1661846 w 1661846"/>
                <a:gd name="connsiteY8" fmla="*/ 769114 h 3455924"/>
                <a:gd name="connsiteX9" fmla="*/ 1661846 w 1661846"/>
                <a:gd name="connsiteY9" fmla="*/ 3129913 h 3455924"/>
                <a:gd name="connsiteX10" fmla="*/ 1657875 w 1661846"/>
                <a:gd name="connsiteY10" fmla="*/ 3208551 h 345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61846" h="3455924">
                  <a:moveTo>
                    <a:pt x="1657875" y="3208551"/>
                  </a:moveTo>
                  <a:cubicBezTo>
                    <a:pt x="1649998" y="3286117"/>
                    <a:pt x="1630595" y="3360276"/>
                    <a:pt x="1601405" y="3429286"/>
                  </a:cubicBezTo>
                  <a:lnTo>
                    <a:pt x="1586947" y="3455924"/>
                  </a:lnTo>
                  <a:lnTo>
                    <a:pt x="160727" y="3354124"/>
                  </a:lnTo>
                  <a:lnTo>
                    <a:pt x="139244" y="3284916"/>
                  </a:lnTo>
                  <a:cubicBezTo>
                    <a:pt x="128998" y="3234849"/>
                    <a:pt x="123618" y="3183010"/>
                    <a:pt x="123618" y="3129913"/>
                  </a:cubicBezTo>
                  <a:cubicBezTo>
                    <a:pt x="123618" y="2342980"/>
                    <a:pt x="-154523" y="2190999"/>
                    <a:pt x="123618" y="769114"/>
                  </a:cubicBezTo>
                  <a:cubicBezTo>
                    <a:pt x="123618" y="344344"/>
                    <a:pt x="467962" y="0"/>
                    <a:pt x="892732" y="0"/>
                  </a:cubicBezTo>
                  <a:cubicBezTo>
                    <a:pt x="1317502" y="0"/>
                    <a:pt x="1661846" y="344344"/>
                    <a:pt x="1661846" y="769114"/>
                  </a:cubicBezTo>
                  <a:lnTo>
                    <a:pt x="1661846" y="3129913"/>
                  </a:lnTo>
                  <a:cubicBezTo>
                    <a:pt x="1661846" y="3156461"/>
                    <a:pt x="1660501" y="3182695"/>
                    <a:pt x="1657875" y="3208551"/>
                  </a:cubicBezTo>
                  <a:close/>
                </a:path>
              </a:pathLst>
            </a:custGeom>
            <a:solidFill>
              <a:srgbClr val="FFAB6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 rot="14501877">
              <a:off x="8818674" y="-294000"/>
              <a:ext cx="1538228" cy="3899027"/>
            </a:xfrm>
            <a:prstGeom prst="roundRect">
              <a:avLst>
                <a:gd name="adj" fmla="val 50000"/>
              </a:avLst>
            </a:prstGeom>
            <a:solidFill>
              <a:srgbClr val="FFAB6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자유형 68"/>
            <p:cNvSpPr>
              <a:spLocks/>
            </p:cNvSpPr>
            <p:nvPr/>
          </p:nvSpPr>
          <p:spPr bwMode="auto">
            <a:xfrm rot="16384667">
              <a:off x="10646792" y="-160583"/>
              <a:ext cx="1123906" cy="2029783"/>
            </a:xfrm>
            <a:custGeom>
              <a:avLst/>
              <a:gdLst>
                <a:gd name="connsiteX0" fmla="*/ 1123906 w 1123906"/>
                <a:gd name="connsiteY0" fmla="*/ 654044 h 2029783"/>
                <a:gd name="connsiteX1" fmla="*/ 1123905 w 1123906"/>
                <a:gd name="connsiteY1" fmla="*/ 1969351 h 2029783"/>
                <a:gd name="connsiteX2" fmla="*/ 0 w 1123906"/>
                <a:gd name="connsiteY2" fmla="*/ 2029783 h 2029783"/>
                <a:gd name="connsiteX3" fmla="*/ 0 w 1123906"/>
                <a:gd name="connsiteY3" fmla="*/ 654044 h 2029783"/>
                <a:gd name="connsiteX4" fmla="*/ 561953 w 1123906"/>
                <a:gd name="connsiteY4" fmla="*/ 0 h 2029783"/>
                <a:gd name="connsiteX5" fmla="*/ 1079745 w 1123906"/>
                <a:gd name="connsiteY5" fmla="*/ 399461 h 2029783"/>
                <a:gd name="connsiteX6" fmla="*/ 1123906 w 1123906"/>
                <a:gd name="connsiteY6" fmla="*/ 654044 h 2029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3906" h="2029783">
                  <a:moveTo>
                    <a:pt x="1123906" y="654044"/>
                  </a:moveTo>
                  <a:lnTo>
                    <a:pt x="1123905" y="1969351"/>
                  </a:lnTo>
                  <a:lnTo>
                    <a:pt x="0" y="2029783"/>
                  </a:lnTo>
                  <a:lnTo>
                    <a:pt x="0" y="654044"/>
                  </a:lnTo>
                  <a:cubicBezTo>
                    <a:pt x="0" y="292825"/>
                    <a:pt x="251595" y="0"/>
                    <a:pt x="561953" y="0"/>
                  </a:cubicBezTo>
                  <a:cubicBezTo>
                    <a:pt x="794721" y="0"/>
                    <a:pt x="994436" y="164715"/>
                    <a:pt x="1079745" y="399461"/>
                  </a:cubicBezTo>
                  <a:cubicBezTo>
                    <a:pt x="1108181" y="477709"/>
                    <a:pt x="1123906" y="563739"/>
                    <a:pt x="1123906" y="654044"/>
                  </a:cubicBezTo>
                  <a:close/>
                </a:path>
              </a:pathLst>
            </a:custGeom>
            <a:solidFill>
              <a:srgbClr val="FFAB6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0" y="4539976"/>
            <a:ext cx="12201525" cy="2318025"/>
            <a:chOff x="0" y="4539976"/>
            <a:chExt cx="12201525" cy="2318025"/>
          </a:xfrm>
        </p:grpSpPr>
        <p:sp>
          <p:nvSpPr>
            <p:cNvPr id="44" name="자유형 43"/>
            <p:cNvSpPr/>
            <p:nvPr/>
          </p:nvSpPr>
          <p:spPr>
            <a:xfrm>
              <a:off x="0" y="4539976"/>
              <a:ext cx="12192000" cy="1781216"/>
            </a:xfrm>
            <a:custGeom>
              <a:avLst/>
              <a:gdLst>
                <a:gd name="connsiteX0" fmla="*/ 6343651 w 12192000"/>
                <a:gd name="connsiteY0" fmla="*/ 41 h 1781216"/>
                <a:gd name="connsiteX1" fmla="*/ 11870133 w 12192000"/>
                <a:gd name="connsiteY1" fmla="*/ 903980 h 1781216"/>
                <a:gd name="connsiteX2" fmla="*/ 12064091 w 12192000"/>
                <a:gd name="connsiteY2" fmla="*/ 942211 h 1781216"/>
                <a:gd name="connsiteX3" fmla="*/ 12192000 w 12192000"/>
                <a:gd name="connsiteY3" fmla="*/ 942211 h 1781216"/>
                <a:gd name="connsiteX4" fmla="*/ 12192000 w 12192000"/>
                <a:gd name="connsiteY4" fmla="*/ 965975 h 1781216"/>
                <a:gd name="connsiteX5" fmla="*/ 12192000 w 12192000"/>
                <a:gd name="connsiteY5" fmla="*/ 1016988 h 1781216"/>
                <a:gd name="connsiteX6" fmla="*/ 12192000 w 12192000"/>
                <a:gd name="connsiteY6" fmla="*/ 1732824 h 1781216"/>
                <a:gd name="connsiteX7" fmla="*/ 11211596 w 12192000"/>
                <a:gd name="connsiteY7" fmla="*/ 1732824 h 1781216"/>
                <a:gd name="connsiteX8" fmla="*/ 11041559 w 12192000"/>
                <a:gd name="connsiteY8" fmla="*/ 1760380 h 1781216"/>
                <a:gd name="connsiteX9" fmla="*/ 10906125 w 12192000"/>
                <a:gd name="connsiteY9" fmla="*/ 1781216 h 1781216"/>
                <a:gd name="connsiteX10" fmla="*/ 6417767 w 12192000"/>
                <a:gd name="connsiteY10" fmla="*/ 1732824 h 1781216"/>
                <a:gd name="connsiteX11" fmla="*/ 6248892 w 12192000"/>
                <a:gd name="connsiteY11" fmla="*/ 1732824 h 1781216"/>
                <a:gd name="connsiteX12" fmla="*/ 6248892 w 12192000"/>
                <a:gd name="connsiteY12" fmla="*/ 1731003 h 1781216"/>
                <a:gd name="connsiteX13" fmla="*/ 304800 w 12192000"/>
                <a:gd name="connsiteY13" fmla="*/ 1666916 h 1781216"/>
                <a:gd name="connsiteX14" fmla="*/ 6867 w 12192000"/>
                <a:gd name="connsiteY14" fmla="*/ 1649746 h 1781216"/>
                <a:gd name="connsiteX15" fmla="*/ 0 w 12192000"/>
                <a:gd name="connsiteY15" fmla="*/ 1649144 h 1781216"/>
                <a:gd name="connsiteX16" fmla="*/ 0 w 12192000"/>
                <a:gd name="connsiteY16" fmla="*/ 1630811 h 1781216"/>
                <a:gd name="connsiteX17" fmla="*/ 0 w 12192000"/>
                <a:gd name="connsiteY17" fmla="*/ 1338283 h 1781216"/>
                <a:gd name="connsiteX18" fmla="*/ 0 w 12192000"/>
                <a:gd name="connsiteY18" fmla="*/ 1049258 h 1781216"/>
                <a:gd name="connsiteX19" fmla="*/ 0 w 12192000"/>
                <a:gd name="connsiteY19" fmla="*/ 935712 h 1781216"/>
                <a:gd name="connsiteX20" fmla="*/ 0 w 12192000"/>
                <a:gd name="connsiteY20" fmla="*/ 924063 h 1781216"/>
                <a:gd name="connsiteX21" fmla="*/ 104775 w 12192000"/>
                <a:gd name="connsiteY21" fmla="*/ 904916 h 1781216"/>
                <a:gd name="connsiteX22" fmla="*/ 6343651 w 12192000"/>
                <a:gd name="connsiteY22" fmla="*/ 41 h 178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192000" h="1781216">
                  <a:moveTo>
                    <a:pt x="6343651" y="41"/>
                  </a:moveTo>
                  <a:cubicBezTo>
                    <a:pt x="8212932" y="5994"/>
                    <a:pt x="10778450" y="677489"/>
                    <a:pt x="11870133" y="903980"/>
                  </a:cubicBezTo>
                  <a:lnTo>
                    <a:pt x="12064091" y="942211"/>
                  </a:lnTo>
                  <a:lnTo>
                    <a:pt x="12192000" y="942211"/>
                  </a:lnTo>
                  <a:lnTo>
                    <a:pt x="12192000" y="965975"/>
                  </a:lnTo>
                  <a:lnTo>
                    <a:pt x="12192000" y="1016988"/>
                  </a:lnTo>
                  <a:lnTo>
                    <a:pt x="12192000" y="1732824"/>
                  </a:lnTo>
                  <a:lnTo>
                    <a:pt x="11211596" y="1732824"/>
                  </a:lnTo>
                  <a:lnTo>
                    <a:pt x="11041559" y="1760380"/>
                  </a:lnTo>
                  <a:cubicBezTo>
                    <a:pt x="10959108" y="1773279"/>
                    <a:pt x="10906125" y="1781216"/>
                    <a:pt x="10906125" y="1781216"/>
                  </a:cubicBezTo>
                  <a:lnTo>
                    <a:pt x="6417767" y="1732824"/>
                  </a:lnTo>
                  <a:lnTo>
                    <a:pt x="6248892" y="1732824"/>
                  </a:lnTo>
                  <a:lnTo>
                    <a:pt x="6248892" y="1731003"/>
                  </a:lnTo>
                  <a:lnTo>
                    <a:pt x="304800" y="1666916"/>
                  </a:lnTo>
                  <a:cubicBezTo>
                    <a:pt x="192485" y="1661658"/>
                    <a:pt x="93588" y="1655915"/>
                    <a:pt x="6867" y="1649746"/>
                  </a:cubicBezTo>
                  <a:lnTo>
                    <a:pt x="0" y="1649144"/>
                  </a:lnTo>
                  <a:lnTo>
                    <a:pt x="0" y="1630811"/>
                  </a:lnTo>
                  <a:lnTo>
                    <a:pt x="0" y="1338283"/>
                  </a:lnTo>
                  <a:lnTo>
                    <a:pt x="0" y="1049258"/>
                  </a:lnTo>
                  <a:lnTo>
                    <a:pt x="0" y="935712"/>
                  </a:lnTo>
                  <a:lnTo>
                    <a:pt x="0" y="924063"/>
                  </a:lnTo>
                  <a:lnTo>
                    <a:pt x="104775" y="904916"/>
                  </a:lnTo>
                  <a:cubicBezTo>
                    <a:pt x="1133475" y="725528"/>
                    <a:pt x="4349750" y="-6309"/>
                    <a:pt x="6343651" y="41"/>
                  </a:cubicBezTo>
                  <a:close/>
                </a:path>
              </a:pathLst>
            </a:custGeom>
            <a:solidFill>
              <a:srgbClr val="6C46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 44"/>
            <p:cNvSpPr/>
            <p:nvPr/>
          </p:nvSpPr>
          <p:spPr>
            <a:xfrm>
              <a:off x="9525" y="4648159"/>
              <a:ext cx="12192000" cy="1781216"/>
            </a:xfrm>
            <a:custGeom>
              <a:avLst/>
              <a:gdLst>
                <a:gd name="connsiteX0" fmla="*/ 6343651 w 12192000"/>
                <a:gd name="connsiteY0" fmla="*/ 41 h 1781216"/>
                <a:gd name="connsiteX1" fmla="*/ 12068175 w 12192000"/>
                <a:gd name="connsiteY1" fmla="*/ 943016 h 1781216"/>
                <a:gd name="connsiteX2" fmla="*/ 12192000 w 12192000"/>
                <a:gd name="connsiteY2" fmla="*/ 965975 h 1781216"/>
                <a:gd name="connsiteX3" fmla="*/ 12192000 w 12192000"/>
                <a:gd name="connsiteY3" fmla="*/ 1016988 h 1781216"/>
                <a:gd name="connsiteX4" fmla="*/ 12154123 w 12192000"/>
                <a:gd name="connsiteY4" fmla="*/ 1015570 h 1781216"/>
                <a:gd name="connsiteX5" fmla="*/ 12011025 w 12192000"/>
                <a:gd name="connsiteY5" fmla="*/ 1038266 h 1781216"/>
                <a:gd name="connsiteX6" fmla="*/ 12049125 w 12192000"/>
                <a:gd name="connsiteY6" fmla="*/ 1400216 h 1781216"/>
                <a:gd name="connsiteX7" fmla="*/ 11944350 w 12192000"/>
                <a:gd name="connsiteY7" fmla="*/ 1590716 h 1781216"/>
                <a:gd name="connsiteX8" fmla="*/ 10906125 w 12192000"/>
                <a:gd name="connsiteY8" fmla="*/ 1781216 h 1781216"/>
                <a:gd name="connsiteX9" fmla="*/ 304800 w 12192000"/>
                <a:gd name="connsiteY9" fmla="*/ 1666916 h 1781216"/>
                <a:gd name="connsiteX10" fmla="*/ 6867 w 12192000"/>
                <a:gd name="connsiteY10" fmla="*/ 1649746 h 1781216"/>
                <a:gd name="connsiteX11" fmla="*/ 0 w 12192000"/>
                <a:gd name="connsiteY11" fmla="*/ 1649144 h 1781216"/>
                <a:gd name="connsiteX12" fmla="*/ 0 w 12192000"/>
                <a:gd name="connsiteY12" fmla="*/ 1338283 h 1781216"/>
                <a:gd name="connsiteX13" fmla="*/ 64275 w 12192000"/>
                <a:gd name="connsiteY13" fmla="*/ 1317979 h 1781216"/>
                <a:gd name="connsiteX14" fmla="*/ 123825 w 12192000"/>
                <a:gd name="connsiteY14" fmla="*/ 1276391 h 1781216"/>
                <a:gd name="connsiteX15" fmla="*/ 171450 w 12192000"/>
                <a:gd name="connsiteY15" fmla="*/ 1076366 h 1781216"/>
                <a:gd name="connsiteX16" fmla="*/ 16371 w 12192000"/>
                <a:gd name="connsiteY16" fmla="*/ 1050024 h 1781216"/>
                <a:gd name="connsiteX17" fmla="*/ 0 w 12192000"/>
                <a:gd name="connsiteY17" fmla="*/ 1049258 h 1781216"/>
                <a:gd name="connsiteX18" fmla="*/ 0 w 12192000"/>
                <a:gd name="connsiteY18" fmla="*/ 924063 h 1781216"/>
                <a:gd name="connsiteX19" fmla="*/ 104775 w 12192000"/>
                <a:gd name="connsiteY19" fmla="*/ 904916 h 1781216"/>
                <a:gd name="connsiteX20" fmla="*/ 6343651 w 12192000"/>
                <a:gd name="connsiteY20" fmla="*/ 41 h 178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192000" h="1781216">
                  <a:moveTo>
                    <a:pt x="6343651" y="41"/>
                  </a:moveTo>
                  <a:cubicBezTo>
                    <a:pt x="8337550" y="6391"/>
                    <a:pt x="11123613" y="769979"/>
                    <a:pt x="12068175" y="943016"/>
                  </a:cubicBezTo>
                  <a:lnTo>
                    <a:pt x="12192000" y="965975"/>
                  </a:lnTo>
                  <a:lnTo>
                    <a:pt x="12192000" y="1016988"/>
                  </a:lnTo>
                  <a:lnTo>
                    <a:pt x="12154123" y="1015570"/>
                  </a:lnTo>
                  <a:cubicBezTo>
                    <a:pt x="12074823" y="1014553"/>
                    <a:pt x="12011819" y="1019216"/>
                    <a:pt x="12011025" y="1038266"/>
                  </a:cubicBezTo>
                  <a:cubicBezTo>
                    <a:pt x="12007850" y="1114466"/>
                    <a:pt x="12060237" y="1308141"/>
                    <a:pt x="12049125" y="1400216"/>
                  </a:cubicBezTo>
                  <a:cubicBezTo>
                    <a:pt x="12038013" y="1492291"/>
                    <a:pt x="12134850" y="1527216"/>
                    <a:pt x="11944350" y="1590716"/>
                  </a:cubicBezTo>
                  <a:cubicBezTo>
                    <a:pt x="11753850" y="1654216"/>
                    <a:pt x="10906125" y="1781216"/>
                    <a:pt x="10906125" y="1781216"/>
                  </a:cubicBezTo>
                  <a:lnTo>
                    <a:pt x="304800" y="1666916"/>
                  </a:lnTo>
                  <a:cubicBezTo>
                    <a:pt x="192485" y="1661658"/>
                    <a:pt x="93588" y="1655915"/>
                    <a:pt x="6867" y="1649746"/>
                  </a:cubicBezTo>
                  <a:lnTo>
                    <a:pt x="0" y="1649144"/>
                  </a:lnTo>
                  <a:lnTo>
                    <a:pt x="0" y="1338283"/>
                  </a:lnTo>
                  <a:lnTo>
                    <a:pt x="64275" y="1317979"/>
                  </a:lnTo>
                  <a:cubicBezTo>
                    <a:pt x="103436" y="1302709"/>
                    <a:pt x="126603" y="1288694"/>
                    <a:pt x="123825" y="1276391"/>
                  </a:cubicBezTo>
                  <a:cubicBezTo>
                    <a:pt x="101600" y="1177966"/>
                    <a:pt x="171450" y="1135103"/>
                    <a:pt x="171450" y="1076366"/>
                  </a:cubicBezTo>
                  <a:cubicBezTo>
                    <a:pt x="171450" y="1061682"/>
                    <a:pt x="102989" y="1054836"/>
                    <a:pt x="16371" y="1050024"/>
                  </a:cubicBezTo>
                  <a:lnTo>
                    <a:pt x="0" y="1049258"/>
                  </a:lnTo>
                  <a:lnTo>
                    <a:pt x="0" y="924063"/>
                  </a:lnTo>
                  <a:lnTo>
                    <a:pt x="104775" y="904916"/>
                  </a:lnTo>
                  <a:cubicBezTo>
                    <a:pt x="1133475" y="725528"/>
                    <a:pt x="4349750" y="-6309"/>
                    <a:pt x="6343651" y="41"/>
                  </a:cubicBezTo>
                  <a:close/>
                </a:path>
              </a:pathLst>
            </a:custGeom>
            <a:solidFill>
              <a:srgbClr val="3E281A"/>
            </a:solidFill>
            <a:ln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순서도: 지연 45"/>
            <p:cNvSpPr/>
            <p:nvPr/>
          </p:nvSpPr>
          <p:spPr>
            <a:xfrm rot="16200000">
              <a:off x="5356445" y="496430"/>
              <a:ext cx="1524000" cy="10608585"/>
            </a:xfrm>
            <a:prstGeom prst="flowChartDelay">
              <a:avLst/>
            </a:pr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순서도: 지연 46"/>
            <p:cNvSpPr/>
            <p:nvPr/>
          </p:nvSpPr>
          <p:spPr>
            <a:xfrm rot="16200000">
              <a:off x="5446931" y="599636"/>
              <a:ext cx="1524000" cy="10608585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양쪽 모서리가 둥근 사각형 47"/>
            <p:cNvSpPr/>
            <p:nvPr/>
          </p:nvSpPr>
          <p:spPr>
            <a:xfrm>
              <a:off x="0" y="5486400"/>
              <a:ext cx="12192000" cy="1371600"/>
            </a:xfrm>
            <a:prstGeom prst="round2SameRect">
              <a:avLst/>
            </a:prstGeom>
            <a:gradFill flip="none" rotWithShape="1">
              <a:gsLst>
                <a:gs pos="55000">
                  <a:srgbClr val="6E472F"/>
                </a:gs>
                <a:gs pos="46000">
                  <a:srgbClr val="6C462E"/>
                </a:gs>
                <a:gs pos="0">
                  <a:srgbClr val="9F6643"/>
                </a:gs>
                <a:gs pos="100000">
                  <a:srgbClr val="9F6643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양쪽 모서리가 둥근 사각형 48"/>
            <p:cNvSpPr/>
            <p:nvPr/>
          </p:nvSpPr>
          <p:spPr>
            <a:xfrm>
              <a:off x="7126511" y="5740399"/>
              <a:ext cx="4084863" cy="828675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en-US" altLang="ko-KR" sz="1400" b="1" dirty="0" smtClean="0">
                  <a:solidFill>
                    <a:srgbClr val="8E5B3C"/>
                  </a:solidFill>
                </a:rPr>
                <a:t>ABC CREDIT CARD</a:t>
              </a:r>
              <a:endParaRPr lang="ko-KR" altLang="en-US" sz="1400" b="1" dirty="0">
                <a:solidFill>
                  <a:srgbClr val="8E5B3C"/>
                </a:solidFill>
              </a:endParaRPr>
            </a:p>
          </p:txBody>
        </p:sp>
        <p:sp>
          <p:nvSpPr>
            <p:cNvPr id="50" name="양쪽 모서리가 둥근 사각형 49"/>
            <p:cNvSpPr/>
            <p:nvPr/>
          </p:nvSpPr>
          <p:spPr>
            <a:xfrm>
              <a:off x="6874324" y="6299199"/>
              <a:ext cx="4635500" cy="558800"/>
            </a:xfrm>
            <a:prstGeom prst="round2SameRect">
              <a:avLst>
                <a:gd name="adj1" fmla="val 35417"/>
                <a:gd name="adj2" fmla="val 0"/>
              </a:avLst>
            </a:prstGeom>
            <a:gradFill>
              <a:gsLst>
                <a:gs pos="100000">
                  <a:srgbClr val="6C462E"/>
                </a:gs>
                <a:gs pos="0">
                  <a:srgbClr val="9F6643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177800" dist="762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오른쪽 대괄호 50"/>
            <p:cNvSpPr/>
            <p:nvPr/>
          </p:nvSpPr>
          <p:spPr>
            <a:xfrm rot="16200000">
              <a:off x="8996243" y="4431503"/>
              <a:ext cx="435202" cy="4417787"/>
            </a:xfrm>
            <a:prstGeom prst="rightBracket">
              <a:avLst>
                <a:gd name="adj" fmla="val 31678"/>
              </a:avLst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오른쪽 대괄호 51"/>
            <p:cNvSpPr/>
            <p:nvPr/>
          </p:nvSpPr>
          <p:spPr>
            <a:xfrm rot="16200000">
              <a:off x="5433673" y="280643"/>
              <a:ext cx="1257527" cy="11897185"/>
            </a:xfrm>
            <a:prstGeom prst="rightBracket">
              <a:avLst>
                <a:gd name="adj" fmla="val 5925"/>
              </a:avLst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양쪽 모서리가 둥근 사각형 52"/>
            <p:cNvSpPr/>
            <p:nvPr/>
          </p:nvSpPr>
          <p:spPr>
            <a:xfrm>
              <a:off x="7149642" y="6492857"/>
              <a:ext cx="4084863" cy="365143"/>
            </a:xfrm>
            <a:prstGeom prst="round2Same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08000" rtlCol="0" anchor="t"/>
            <a:lstStyle/>
            <a:p>
              <a:r>
                <a:rPr lang="en-US" altLang="ko-KR" sz="1200" b="1" dirty="0" smtClean="0">
                  <a:solidFill>
                    <a:schemeClr val="bg1"/>
                  </a:solidFill>
                </a:rPr>
                <a:t>ABCD CREDIT CARD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양쪽 모서리가 둥근 사각형 53"/>
            <p:cNvSpPr/>
            <p:nvPr/>
          </p:nvSpPr>
          <p:spPr>
            <a:xfrm rot="5400000">
              <a:off x="5472955" y="6387356"/>
              <a:ext cx="365142" cy="576148"/>
            </a:xfrm>
            <a:prstGeom prst="round2SameRect">
              <a:avLst>
                <a:gd name="adj1" fmla="val 3031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양쪽 모서리가 둥근 사각형 54"/>
            <p:cNvSpPr/>
            <p:nvPr/>
          </p:nvSpPr>
          <p:spPr>
            <a:xfrm rot="5400000">
              <a:off x="5346982" y="6349379"/>
              <a:ext cx="435205" cy="576148"/>
            </a:xfrm>
            <a:prstGeom prst="round2SameRect">
              <a:avLst>
                <a:gd name="adj1" fmla="val 3031"/>
                <a:gd name="adj2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양쪽 모서리가 둥근 사각형 55"/>
            <p:cNvSpPr/>
            <p:nvPr/>
          </p:nvSpPr>
          <p:spPr>
            <a:xfrm>
              <a:off x="1097642" y="6299200"/>
              <a:ext cx="4635500" cy="558800"/>
            </a:xfrm>
            <a:prstGeom prst="round2SameRect">
              <a:avLst>
                <a:gd name="adj1" fmla="val 35417"/>
                <a:gd name="adj2" fmla="val 0"/>
              </a:avLst>
            </a:prstGeom>
            <a:gradFill>
              <a:gsLst>
                <a:gs pos="0">
                  <a:srgbClr val="6C462E"/>
                </a:gs>
                <a:gs pos="100000">
                  <a:srgbClr val="9F6643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165100" dist="635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오른쪽 대괄호 56"/>
            <p:cNvSpPr/>
            <p:nvPr/>
          </p:nvSpPr>
          <p:spPr>
            <a:xfrm rot="16200000">
              <a:off x="3219561" y="4431504"/>
              <a:ext cx="435202" cy="4417787"/>
            </a:xfrm>
            <a:prstGeom prst="rightBracket">
              <a:avLst>
                <a:gd name="adj" fmla="val 31678"/>
              </a:avLst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8" name="모서리가 둥근 직사각형 67"/>
          <p:cNvSpPr/>
          <p:nvPr/>
        </p:nvSpPr>
        <p:spPr>
          <a:xfrm rot="20783804">
            <a:off x="2229166" y="919499"/>
            <a:ext cx="7491796" cy="4434642"/>
          </a:xfrm>
          <a:prstGeom prst="roundRect">
            <a:avLst>
              <a:gd name="adj" fmla="val 8908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t"/>
          <a:lstStyle/>
          <a:p>
            <a:pPr algn="ctr"/>
            <a:r>
              <a:rPr lang="en-US" altLang="ko-KR" sz="2000" dirty="0" smtClean="0"/>
              <a:t>2</a:t>
            </a:r>
            <a:r>
              <a:rPr lang="ko-KR" altLang="en-US" sz="2000" dirty="0" smtClean="0"/>
              <a:t>인 이상 가구 월평균 가구 소득 </a:t>
            </a:r>
            <a:r>
              <a:rPr lang="en-US" altLang="ko-KR" sz="2800" b="1" dirty="0" smtClean="0"/>
              <a:t>\4,399,000</a:t>
            </a:r>
          </a:p>
          <a:p>
            <a:pPr algn="ctr">
              <a:lnSpc>
                <a:spcPct val="200000"/>
              </a:lnSpc>
            </a:pPr>
            <a:r>
              <a:rPr lang="en-US" altLang="ko-KR" sz="1100" dirty="0" smtClean="0"/>
              <a:t>                                                                              2016 </a:t>
            </a:r>
            <a:r>
              <a:rPr lang="ko-KR" altLang="en-US" sz="1100" dirty="0" smtClean="0"/>
              <a:t>한국의 사회지표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통계청 </a:t>
            </a:r>
            <a:r>
              <a:rPr lang="en-US" altLang="ko-KR" sz="1100" dirty="0" smtClean="0"/>
              <a:t>-</a:t>
            </a:r>
            <a:endParaRPr lang="ko-KR" altLang="en-US" sz="1100" dirty="0"/>
          </a:p>
        </p:txBody>
      </p:sp>
      <p:grpSp>
        <p:nvGrpSpPr>
          <p:cNvPr id="79" name="그룹 78"/>
          <p:cNvGrpSpPr/>
          <p:nvPr/>
        </p:nvGrpSpPr>
        <p:grpSpPr>
          <a:xfrm>
            <a:off x="8581228" y="457056"/>
            <a:ext cx="3610772" cy="2125691"/>
            <a:chOff x="8581228" y="457056"/>
            <a:chExt cx="3610772" cy="2125691"/>
          </a:xfrm>
        </p:grpSpPr>
        <p:sp>
          <p:nvSpPr>
            <p:cNvPr id="70" name="자유형 69"/>
            <p:cNvSpPr/>
            <p:nvPr/>
          </p:nvSpPr>
          <p:spPr>
            <a:xfrm>
              <a:off x="9809560" y="457056"/>
              <a:ext cx="2382440" cy="1878554"/>
            </a:xfrm>
            <a:custGeom>
              <a:avLst/>
              <a:gdLst>
                <a:gd name="connsiteX0" fmla="*/ 2382440 w 2382440"/>
                <a:gd name="connsiteY0" fmla="*/ 0 h 1805140"/>
                <a:gd name="connsiteX1" fmla="*/ 2382440 w 2382440"/>
                <a:gd name="connsiteY1" fmla="*/ 1623596 h 1805140"/>
                <a:gd name="connsiteX2" fmla="*/ 2179541 w 2382440"/>
                <a:gd name="connsiteY2" fmla="*/ 1631822 h 1805140"/>
                <a:gd name="connsiteX3" fmla="*/ 1511188 w 2382440"/>
                <a:gd name="connsiteY3" fmla="*/ 1549713 h 1805140"/>
                <a:gd name="connsiteX4" fmla="*/ 1371470 w 2382440"/>
                <a:gd name="connsiteY4" fmla="*/ 1503350 h 1805140"/>
                <a:gd name="connsiteX5" fmla="*/ 1360723 w 2382440"/>
                <a:gd name="connsiteY5" fmla="*/ 1506168 h 1805140"/>
                <a:gd name="connsiteX6" fmla="*/ 312509 w 2382440"/>
                <a:gd name="connsiteY6" fmla="*/ 1805140 h 1805140"/>
                <a:gd name="connsiteX7" fmla="*/ 0 w 2382440"/>
                <a:gd name="connsiteY7" fmla="*/ 638842 h 1805140"/>
                <a:gd name="connsiteX8" fmla="*/ 2256581 w 2382440"/>
                <a:gd name="connsiteY8" fmla="*/ 24706 h 1805140"/>
                <a:gd name="connsiteX0" fmla="*/ 2382440 w 2382440"/>
                <a:gd name="connsiteY0" fmla="*/ 0 h 1805140"/>
                <a:gd name="connsiteX1" fmla="*/ 2382440 w 2382440"/>
                <a:gd name="connsiteY1" fmla="*/ 1623596 h 1805140"/>
                <a:gd name="connsiteX2" fmla="*/ 2179541 w 2382440"/>
                <a:gd name="connsiteY2" fmla="*/ 1631822 h 1805140"/>
                <a:gd name="connsiteX3" fmla="*/ 1511188 w 2382440"/>
                <a:gd name="connsiteY3" fmla="*/ 1549713 h 1805140"/>
                <a:gd name="connsiteX4" fmla="*/ 1371470 w 2382440"/>
                <a:gd name="connsiteY4" fmla="*/ 1503350 h 1805140"/>
                <a:gd name="connsiteX5" fmla="*/ 1360723 w 2382440"/>
                <a:gd name="connsiteY5" fmla="*/ 1506168 h 1805140"/>
                <a:gd name="connsiteX6" fmla="*/ 312509 w 2382440"/>
                <a:gd name="connsiteY6" fmla="*/ 1805140 h 1805140"/>
                <a:gd name="connsiteX7" fmla="*/ 0 w 2382440"/>
                <a:gd name="connsiteY7" fmla="*/ 638842 h 1805140"/>
                <a:gd name="connsiteX8" fmla="*/ 2256581 w 2382440"/>
                <a:gd name="connsiteY8" fmla="*/ 24706 h 1805140"/>
                <a:gd name="connsiteX9" fmla="*/ 2382440 w 2382440"/>
                <a:gd name="connsiteY9" fmla="*/ 0 h 1805140"/>
                <a:gd name="connsiteX0" fmla="*/ 2382440 w 2382440"/>
                <a:gd name="connsiteY0" fmla="*/ 73414 h 1878554"/>
                <a:gd name="connsiteX1" fmla="*/ 2382440 w 2382440"/>
                <a:gd name="connsiteY1" fmla="*/ 1697010 h 1878554"/>
                <a:gd name="connsiteX2" fmla="*/ 2179541 w 2382440"/>
                <a:gd name="connsiteY2" fmla="*/ 1705236 h 1878554"/>
                <a:gd name="connsiteX3" fmla="*/ 1511188 w 2382440"/>
                <a:gd name="connsiteY3" fmla="*/ 1623127 h 1878554"/>
                <a:gd name="connsiteX4" fmla="*/ 1371470 w 2382440"/>
                <a:gd name="connsiteY4" fmla="*/ 1576764 h 1878554"/>
                <a:gd name="connsiteX5" fmla="*/ 1360723 w 2382440"/>
                <a:gd name="connsiteY5" fmla="*/ 1579582 h 1878554"/>
                <a:gd name="connsiteX6" fmla="*/ 312509 w 2382440"/>
                <a:gd name="connsiteY6" fmla="*/ 1878554 h 1878554"/>
                <a:gd name="connsiteX7" fmla="*/ 0 w 2382440"/>
                <a:gd name="connsiteY7" fmla="*/ 712256 h 1878554"/>
                <a:gd name="connsiteX8" fmla="*/ 2256581 w 2382440"/>
                <a:gd name="connsiteY8" fmla="*/ 98120 h 1878554"/>
                <a:gd name="connsiteX9" fmla="*/ 2382440 w 2382440"/>
                <a:gd name="connsiteY9" fmla="*/ 73414 h 187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2440" h="1878554">
                  <a:moveTo>
                    <a:pt x="2382440" y="73414"/>
                  </a:moveTo>
                  <a:lnTo>
                    <a:pt x="2382440" y="1697010"/>
                  </a:lnTo>
                  <a:lnTo>
                    <a:pt x="2179541" y="1705236"/>
                  </a:lnTo>
                  <a:cubicBezTo>
                    <a:pt x="1931968" y="1705236"/>
                    <a:pt x="1701973" y="1674967"/>
                    <a:pt x="1511188" y="1623127"/>
                  </a:cubicBezTo>
                  <a:lnTo>
                    <a:pt x="1371470" y="1576764"/>
                  </a:lnTo>
                  <a:lnTo>
                    <a:pt x="1360723" y="1579582"/>
                  </a:lnTo>
                  <a:cubicBezTo>
                    <a:pt x="1011318" y="1679240"/>
                    <a:pt x="683685" y="1798854"/>
                    <a:pt x="312509" y="1878554"/>
                  </a:cubicBezTo>
                  <a:lnTo>
                    <a:pt x="0" y="712256"/>
                  </a:lnTo>
                  <a:cubicBezTo>
                    <a:pt x="1119785" y="-104052"/>
                    <a:pt x="1144659" y="-72739"/>
                    <a:pt x="2256581" y="98120"/>
                  </a:cubicBezTo>
                  <a:lnTo>
                    <a:pt x="2382440" y="73414"/>
                  </a:lnTo>
                  <a:close/>
                </a:path>
              </a:pathLst>
            </a:custGeom>
            <a:solidFill>
              <a:srgbClr val="FFC1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1" name="Group 9"/>
            <p:cNvGrpSpPr>
              <a:grpSpLocks noChangeAspect="1"/>
            </p:cNvGrpSpPr>
            <p:nvPr/>
          </p:nvGrpSpPr>
          <p:grpSpPr bwMode="auto">
            <a:xfrm rot="14400000">
              <a:off x="9067346" y="859065"/>
              <a:ext cx="1237564" cy="2209800"/>
              <a:chOff x="5402" y="246"/>
              <a:chExt cx="1945" cy="3473"/>
            </a:xfrm>
          </p:grpSpPr>
          <p:sp>
            <p:nvSpPr>
              <p:cNvPr id="72" name="Freeform 14"/>
              <p:cNvSpPr>
                <a:spLocks/>
              </p:cNvSpPr>
              <p:nvPr/>
            </p:nvSpPr>
            <p:spPr bwMode="auto">
              <a:xfrm>
                <a:off x="5402" y="246"/>
                <a:ext cx="1945" cy="3473"/>
              </a:xfrm>
              <a:custGeom>
                <a:avLst/>
                <a:gdLst>
                  <a:gd name="T0" fmla="*/ 1060 w 1945"/>
                  <a:gd name="T1" fmla="*/ 5 h 3473"/>
                  <a:gd name="T2" fmla="*/ 1229 w 1945"/>
                  <a:gd name="T3" fmla="*/ 34 h 3473"/>
                  <a:gd name="T4" fmla="*/ 1388 w 1945"/>
                  <a:gd name="T5" fmla="*/ 94 h 3473"/>
                  <a:gd name="T6" fmla="*/ 1532 w 1945"/>
                  <a:gd name="T7" fmla="*/ 178 h 3473"/>
                  <a:gd name="T8" fmla="*/ 1659 w 1945"/>
                  <a:gd name="T9" fmla="*/ 285 h 3473"/>
                  <a:gd name="T10" fmla="*/ 1766 w 1945"/>
                  <a:gd name="T11" fmla="*/ 413 h 3473"/>
                  <a:gd name="T12" fmla="*/ 1850 w 1945"/>
                  <a:gd name="T13" fmla="*/ 557 h 3473"/>
                  <a:gd name="T14" fmla="*/ 1910 w 1945"/>
                  <a:gd name="T15" fmla="*/ 715 h 3473"/>
                  <a:gd name="T16" fmla="*/ 1941 w 1945"/>
                  <a:gd name="T17" fmla="*/ 884 h 3473"/>
                  <a:gd name="T18" fmla="*/ 1945 w 1945"/>
                  <a:gd name="T19" fmla="*/ 2501 h 3473"/>
                  <a:gd name="T20" fmla="*/ 1928 w 1945"/>
                  <a:gd name="T21" fmla="*/ 2675 h 3473"/>
                  <a:gd name="T22" fmla="*/ 1884 w 1945"/>
                  <a:gd name="T23" fmla="*/ 2838 h 3473"/>
                  <a:gd name="T24" fmla="*/ 1812 w 1945"/>
                  <a:gd name="T25" fmla="*/ 2990 h 3473"/>
                  <a:gd name="T26" fmla="*/ 1715 w 1945"/>
                  <a:gd name="T27" fmla="*/ 3127 h 3473"/>
                  <a:gd name="T28" fmla="*/ 1598 w 1945"/>
                  <a:gd name="T29" fmla="*/ 3243 h 3473"/>
                  <a:gd name="T30" fmla="*/ 1462 w 1945"/>
                  <a:gd name="T31" fmla="*/ 3340 h 3473"/>
                  <a:gd name="T32" fmla="*/ 1310 w 1945"/>
                  <a:gd name="T33" fmla="*/ 3412 h 3473"/>
                  <a:gd name="T34" fmla="*/ 1146 w 1945"/>
                  <a:gd name="T35" fmla="*/ 3457 h 3473"/>
                  <a:gd name="T36" fmla="*/ 972 w 1945"/>
                  <a:gd name="T37" fmla="*/ 3473 h 3473"/>
                  <a:gd name="T38" fmla="*/ 798 w 1945"/>
                  <a:gd name="T39" fmla="*/ 3457 h 3473"/>
                  <a:gd name="T40" fmla="*/ 633 w 1945"/>
                  <a:gd name="T41" fmla="*/ 3412 h 3473"/>
                  <a:gd name="T42" fmla="*/ 483 w 1945"/>
                  <a:gd name="T43" fmla="*/ 3340 h 3473"/>
                  <a:gd name="T44" fmla="*/ 346 w 1945"/>
                  <a:gd name="T45" fmla="*/ 3243 h 3473"/>
                  <a:gd name="T46" fmla="*/ 230 w 1945"/>
                  <a:gd name="T47" fmla="*/ 3127 h 3473"/>
                  <a:gd name="T48" fmla="*/ 133 w 1945"/>
                  <a:gd name="T49" fmla="*/ 2990 h 3473"/>
                  <a:gd name="T50" fmla="*/ 61 w 1945"/>
                  <a:gd name="T51" fmla="*/ 2838 h 3473"/>
                  <a:gd name="T52" fmla="*/ 16 w 1945"/>
                  <a:gd name="T53" fmla="*/ 2675 h 3473"/>
                  <a:gd name="T54" fmla="*/ 0 w 1945"/>
                  <a:gd name="T55" fmla="*/ 2501 h 3473"/>
                  <a:gd name="T56" fmla="*/ 4 w 1945"/>
                  <a:gd name="T57" fmla="*/ 884 h 3473"/>
                  <a:gd name="T58" fmla="*/ 35 w 1945"/>
                  <a:gd name="T59" fmla="*/ 715 h 3473"/>
                  <a:gd name="T60" fmla="*/ 94 w 1945"/>
                  <a:gd name="T61" fmla="*/ 557 h 3473"/>
                  <a:gd name="T62" fmla="*/ 179 w 1945"/>
                  <a:gd name="T63" fmla="*/ 413 h 3473"/>
                  <a:gd name="T64" fmla="*/ 286 w 1945"/>
                  <a:gd name="T65" fmla="*/ 285 h 3473"/>
                  <a:gd name="T66" fmla="*/ 412 w 1945"/>
                  <a:gd name="T67" fmla="*/ 178 h 3473"/>
                  <a:gd name="T68" fmla="*/ 556 w 1945"/>
                  <a:gd name="T69" fmla="*/ 94 h 3473"/>
                  <a:gd name="T70" fmla="*/ 714 w 1945"/>
                  <a:gd name="T71" fmla="*/ 34 h 3473"/>
                  <a:gd name="T72" fmla="*/ 884 w 1945"/>
                  <a:gd name="T73" fmla="*/ 5 h 3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45" h="3473">
                    <a:moveTo>
                      <a:pt x="972" y="0"/>
                    </a:moveTo>
                    <a:lnTo>
                      <a:pt x="1060" y="5"/>
                    </a:lnTo>
                    <a:lnTo>
                      <a:pt x="1146" y="16"/>
                    </a:lnTo>
                    <a:lnTo>
                      <a:pt x="1229" y="34"/>
                    </a:lnTo>
                    <a:lnTo>
                      <a:pt x="1310" y="62"/>
                    </a:lnTo>
                    <a:lnTo>
                      <a:pt x="1388" y="94"/>
                    </a:lnTo>
                    <a:lnTo>
                      <a:pt x="1462" y="134"/>
                    </a:lnTo>
                    <a:lnTo>
                      <a:pt x="1532" y="178"/>
                    </a:lnTo>
                    <a:lnTo>
                      <a:pt x="1598" y="229"/>
                    </a:lnTo>
                    <a:lnTo>
                      <a:pt x="1659" y="285"/>
                    </a:lnTo>
                    <a:lnTo>
                      <a:pt x="1715" y="347"/>
                    </a:lnTo>
                    <a:lnTo>
                      <a:pt x="1766" y="413"/>
                    </a:lnTo>
                    <a:lnTo>
                      <a:pt x="1812" y="483"/>
                    </a:lnTo>
                    <a:lnTo>
                      <a:pt x="1850" y="557"/>
                    </a:lnTo>
                    <a:lnTo>
                      <a:pt x="1884" y="634"/>
                    </a:lnTo>
                    <a:lnTo>
                      <a:pt x="1910" y="715"/>
                    </a:lnTo>
                    <a:lnTo>
                      <a:pt x="1928" y="798"/>
                    </a:lnTo>
                    <a:lnTo>
                      <a:pt x="1941" y="884"/>
                    </a:lnTo>
                    <a:lnTo>
                      <a:pt x="1945" y="972"/>
                    </a:lnTo>
                    <a:lnTo>
                      <a:pt x="1945" y="2501"/>
                    </a:lnTo>
                    <a:lnTo>
                      <a:pt x="1941" y="2589"/>
                    </a:lnTo>
                    <a:lnTo>
                      <a:pt x="1928" y="2675"/>
                    </a:lnTo>
                    <a:lnTo>
                      <a:pt x="1910" y="2758"/>
                    </a:lnTo>
                    <a:lnTo>
                      <a:pt x="1884" y="2838"/>
                    </a:lnTo>
                    <a:lnTo>
                      <a:pt x="1850" y="2917"/>
                    </a:lnTo>
                    <a:lnTo>
                      <a:pt x="1812" y="2990"/>
                    </a:lnTo>
                    <a:lnTo>
                      <a:pt x="1766" y="3061"/>
                    </a:lnTo>
                    <a:lnTo>
                      <a:pt x="1715" y="3127"/>
                    </a:lnTo>
                    <a:lnTo>
                      <a:pt x="1659" y="3187"/>
                    </a:lnTo>
                    <a:lnTo>
                      <a:pt x="1598" y="3243"/>
                    </a:lnTo>
                    <a:lnTo>
                      <a:pt x="1532" y="3294"/>
                    </a:lnTo>
                    <a:lnTo>
                      <a:pt x="1462" y="3340"/>
                    </a:lnTo>
                    <a:lnTo>
                      <a:pt x="1388" y="3379"/>
                    </a:lnTo>
                    <a:lnTo>
                      <a:pt x="1310" y="3412"/>
                    </a:lnTo>
                    <a:lnTo>
                      <a:pt x="1229" y="3438"/>
                    </a:lnTo>
                    <a:lnTo>
                      <a:pt x="1146" y="3457"/>
                    </a:lnTo>
                    <a:lnTo>
                      <a:pt x="1060" y="3469"/>
                    </a:lnTo>
                    <a:lnTo>
                      <a:pt x="972" y="3473"/>
                    </a:lnTo>
                    <a:lnTo>
                      <a:pt x="884" y="3469"/>
                    </a:lnTo>
                    <a:lnTo>
                      <a:pt x="798" y="3457"/>
                    </a:lnTo>
                    <a:lnTo>
                      <a:pt x="714" y="3438"/>
                    </a:lnTo>
                    <a:lnTo>
                      <a:pt x="633" y="3412"/>
                    </a:lnTo>
                    <a:lnTo>
                      <a:pt x="556" y="3379"/>
                    </a:lnTo>
                    <a:lnTo>
                      <a:pt x="483" y="3340"/>
                    </a:lnTo>
                    <a:lnTo>
                      <a:pt x="412" y="3294"/>
                    </a:lnTo>
                    <a:lnTo>
                      <a:pt x="346" y="3243"/>
                    </a:lnTo>
                    <a:lnTo>
                      <a:pt x="286" y="3187"/>
                    </a:lnTo>
                    <a:lnTo>
                      <a:pt x="230" y="3127"/>
                    </a:lnTo>
                    <a:lnTo>
                      <a:pt x="179" y="3061"/>
                    </a:lnTo>
                    <a:lnTo>
                      <a:pt x="133" y="2990"/>
                    </a:lnTo>
                    <a:lnTo>
                      <a:pt x="94" y="2917"/>
                    </a:lnTo>
                    <a:lnTo>
                      <a:pt x="61" y="2838"/>
                    </a:lnTo>
                    <a:lnTo>
                      <a:pt x="35" y="2758"/>
                    </a:lnTo>
                    <a:lnTo>
                      <a:pt x="16" y="2675"/>
                    </a:lnTo>
                    <a:lnTo>
                      <a:pt x="4" y="2589"/>
                    </a:lnTo>
                    <a:lnTo>
                      <a:pt x="0" y="2501"/>
                    </a:lnTo>
                    <a:lnTo>
                      <a:pt x="0" y="972"/>
                    </a:lnTo>
                    <a:lnTo>
                      <a:pt x="4" y="884"/>
                    </a:lnTo>
                    <a:lnTo>
                      <a:pt x="16" y="798"/>
                    </a:lnTo>
                    <a:lnTo>
                      <a:pt x="35" y="715"/>
                    </a:lnTo>
                    <a:lnTo>
                      <a:pt x="61" y="634"/>
                    </a:lnTo>
                    <a:lnTo>
                      <a:pt x="94" y="557"/>
                    </a:lnTo>
                    <a:lnTo>
                      <a:pt x="133" y="483"/>
                    </a:lnTo>
                    <a:lnTo>
                      <a:pt x="179" y="413"/>
                    </a:lnTo>
                    <a:lnTo>
                      <a:pt x="230" y="347"/>
                    </a:lnTo>
                    <a:lnTo>
                      <a:pt x="286" y="285"/>
                    </a:lnTo>
                    <a:lnTo>
                      <a:pt x="346" y="229"/>
                    </a:lnTo>
                    <a:lnTo>
                      <a:pt x="412" y="178"/>
                    </a:lnTo>
                    <a:lnTo>
                      <a:pt x="483" y="134"/>
                    </a:lnTo>
                    <a:lnTo>
                      <a:pt x="556" y="94"/>
                    </a:lnTo>
                    <a:lnTo>
                      <a:pt x="633" y="62"/>
                    </a:lnTo>
                    <a:lnTo>
                      <a:pt x="714" y="34"/>
                    </a:lnTo>
                    <a:lnTo>
                      <a:pt x="798" y="16"/>
                    </a:lnTo>
                    <a:lnTo>
                      <a:pt x="884" y="5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rgbClr val="FFC19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Freeform 15"/>
              <p:cNvSpPr>
                <a:spLocks/>
              </p:cNvSpPr>
              <p:nvPr/>
            </p:nvSpPr>
            <p:spPr bwMode="auto">
              <a:xfrm>
                <a:off x="5680" y="524"/>
                <a:ext cx="1388" cy="1389"/>
              </a:xfrm>
              <a:custGeom>
                <a:avLst/>
                <a:gdLst>
                  <a:gd name="T0" fmla="*/ 694 w 1388"/>
                  <a:gd name="T1" fmla="*/ 0 h 1389"/>
                  <a:gd name="T2" fmla="*/ 765 w 1388"/>
                  <a:gd name="T3" fmla="*/ 4 h 1389"/>
                  <a:gd name="T4" fmla="*/ 833 w 1388"/>
                  <a:gd name="T5" fmla="*/ 15 h 1389"/>
                  <a:gd name="T6" fmla="*/ 900 w 1388"/>
                  <a:gd name="T7" fmla="*/ 31 h 1389"/>
                  <a:gd name="T8" fmla="*/ 964 w 1388"/>
                  <a:gd name="T9" fmla="*/ 54 h 1389"/>
                  <a:gd name="T10" fmla="*/ 1025 w 1388"/>
                  <a:gd name="T11" fmla="*/ 84 h 1389"/>
                  <a:gd name="T12" fmla="*/ 1082 w 1388"/>
                  <a:gd name="T13" fmla="*/ 119 h 1389"/>
                  <a:gd name="T14" fmla="*/ 1135 w 1388"/>
                  <a:gd name="T15" fmla="*/ 159 h 1389"/>
                  <a:gd name="T16" fmla="*/ 1185 w 1388"/>
                  <a:gd name="T17" fmla="*/ 203 h 1389"/>
                  <a:gd name="T18" fmla="*/ 1229 w 1388"/>
                  <a:gd name="T19" fmla="*/ 253 h 1389"/>
                  <a:gd name="T20" fmla="*/ 1269 w 1388"/>
                  <a:gd name="T21" fmla="*/ 307 h 1389"/>
                  <a:gd name="T22" fmla="*/ 1304 w 1388"/>
                  <a:gd name="T23" fmla="*/ 364 h 1389"/>
                  <a:gd name="T24" fmla="*/ 1334 w 1388"/>
                  <a:gd name="T25" fmla="*/ 425 h 1389"/>
                  <a:gd name="T26" fmla="*/ 1357 w 1388"/>
                  <a:gd name="T27" fmla="*/ 489 h 1389"/>
                  <a:gd name="T28" fmla="*/ 1375 w 1388"/>
                  <a:gd name="T29" fmla="*/ 555 h 1389"/>
                  <a:gd name="T30" fmla="*/ 1385 w 1388"/>
                  <a:gd name="T31" fmla="*/ 623 h 1389"/>
                  <a:gd name="T32" fmla="*/ 1388 w 1388"/>
                  <a:gd name="T33" fmla="*/ 694 h 1389"/>
                  <a:gd name="T34" fmla="*/ 1388 w 1388"/>
                  <a:gd name="T35" fmla="*/ 1389 h 1389"/>
                  <a:gd name="T36" fmla="*/ 0 w 1388"/>
                  <a:gd name="T37" fmla="*/ 1389 h 1389"/>
                  <a:gd name="T38" fmla="*/ 0 w 1388"/>
                  <a:gd name="T39" fmla="*/ 694 h 1389"/>
                  <a:gd name="T40" fmla="*/ 4 w 1388"/>
                  <a:gd name="T41" fmla="*/ 623 h 1389"/>
                  <a:gd name="T42" fmla="*/ 14 w 1388"/>
                  <a:gd name="T43" fmla="*/ 555 h 1389"/>
                  <a:gd name="T44" fmla="*/ 31 w 1388"/>
                  <a:gd name="T45" fmla="*/ 489 h 1389"/>
                  <a:gd name="T46" fmla="*/ 55 w 1388"/>
                  <a:gd name="T47" fmla="*/ 425 h 1389"/>
                  <a:gd name="T48" fmla="*/ 83 w 1388"/>
                  <a:gd name="T49" fmla="*/ 364 h 1389"/>
                  <a:gd name="T50" fmla="*/ 118 w 1388"/>
                  <a:gd name="T51" fmla="*/ 307 h 1389"/>
                  <a:gd name="T52" fmla="*/ 159 w 1388"/>
                  <a:gd name="T53" fmla="*/ 253 h 1389"/>
                  <a:gd name="T54" fmla="*/ 204 w 1388"/>
                  <a:gd name="T55" fmla="*/ 203 h 1389"/>
                  <a:gd name="T56" fmla="*/ 253 w 1388"/>
                  <a:gd name="T57" fmla="*/ 159 h 1389"/>
                  <a:gd name="T58" fmla="*/ 307 w 1388"/>
                  <a:gd name="T59" fmla="*/ 119 h 1389"/>
                  <a:gd name="T60" fmla="*/ 364 w 1388"/>
                  <a:gd name="T61" fmla="*/ 84 h 1389"/>
                  <a:gd name="T62" fmla="*/ 425 w 1388"/>
                  <a:gd name="T63" fmla="*/ 54 h 1389"/>
                  <a:gd name="T64" fmla="*/ 488 w 1388"/>
                  <a:gd name="T65" fmla="*/ 31 h 1389"/>
                  <a:gd name="T66" fmla="*/ 555 w 1388"/>
                  <a:gd name="T67" fmla="*/ 15 h 1389"/>
                  <a:gd name="T68" fmla="*/ 623 w 1388"/>
                  <a:gd name="T69" fmla="*/ 4 h 1389"/>
                  <a:gd name="T70" fmla="*/ 694 w 1388"/>
                  <a:gd name="T71" fmla="*/ 0 h 1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8" h="1389">
                    <a:moveTo>
                      <a:pt x="694" y="0"/>
                    </a:moveTo>
                    <a:lnTo>
                      <a:pt x="765" y="4"/>
                    </a:lnTo>
                    <a:lnTo>
                      <a:pt x="833" y="15"/>
                    </a:lnTo>
                    <a:lnTo>
                      <a:pt x="900" y="31"/>
                    </a:lnTo>
                    <a:lnTo>
                      <a:pt x="964" y="54"/>
                    </a:lnTo>
                    <a:lnTo>
                      <a:pt x="1025" y="84"/>
                    </a:lnTo>
                    <a:lnTo>
                      <a:pt x="1082" y="119"/>
                    </a:lnTo>
                    <a:lnTo>
                      <a:pt x="1135" y="159"/>
                    </a:lnTo>
                    <a:lnTo>
                      <a:pt x="1185" y="203"/>
                    </a:lnTo>
                    <a:lnTo>
                      <a:pt x="1229" y="253"/>
                    </a:lnTo>
                    <a:lnTo>
                      <a:pt x="1269" y="307"/>
                    </a:lnTo>
                    <a:lnTo>
                      <a:pt x="1304" y="364"/>
                    </a:lnTo>
                    <a:lnTo>
                      <a:pt x="1334" y="425"/>
                    </a:lnTo>
                    <a:lnTo>
                      <a:pt x="1357" y="489"/>
                    </a:lnTo>
                    <a:lnTo>
                      <a:pt x="1375" y="555"/>
                    </a:lnTo>
                    <a:lnTo>
                      <a:pt x="1385" y="623"/>
                    </a:lnTo>
                    <a:lnTo>
                      <a:pt x="1388" y="694"/>
                    </a:lnTo>
                    <a:lnTo>
                      <a:pt x="1388" y="1389"/>
                    </a:lnTo>
                    <a:lnTo>
                      <a:pt x="0" y="1389"/>
                    </a:lnTo>
                    <a:lnTo>
                      <a:pt x="0" y="694"/>
                    </a:lnTo>
                    <a:lnTo>
                      <a:pt x="4" y="623"/>
                    </a:lnTo>
                    <a:lnTo>
                      <a:pt x="14" y="555"/>
                    </a:lnTo>
                    <a:lnTo>
                      <a:pt x="31" y="489"/>
                    </a:lnTo>
                    <a:lnTo>
                      <a:pt x="55" y="425"/>
                    </a:lnTo>
                    <a:lnTo>
                      <a:pt x="83" y="364"/>
                    </a:lnTo>
                    <a:lnTo>
                      <a:pt x="118" y="307"/>
                    </a:lnTo>
                    <a:lnTo>
                      <a:pt x="159" y="253"/>
                    </a:lnTo>
                    <a:lnTo>
                      <a:pt x="204" y="203"/>
                    </a:lnTo>
                    <a:lnTo>
                      <a:pt x="253" y="159"/>
                    </a:lnTo>
                    <a:lnTo>
                      <a:pt x="307" y="119"/>
                    </a:lnTo>
                    <a:lnTo>
                      <a:pt x="364" y="84"/>
                    </a:lnTo>
                    <a:lnTo>
                      <a:pt x="425" y="54"/>
                    </a:lnTo>
                    <a:lnTo>
                      <a:pt x="488" y="31"/>
                    </a:lnTo>
                    <a:lnTo>
                      <a:pt x="555" y="15"/>
                    </a:lnTo>
                    <a:lnTo>
                      <a:pt x="623" y="4"/>
                    </a:lnTo>
                    <a:lnTo>
                      <a:pt x="694" y="0"/>
                    </a:lnTo>
                    <a:close/>
                  </a:path>
                </a:pathLst>
              </a:custGeom>
              <a:solidFill>
                <a:srgbClr val="FFE6F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4" name="Freeform 16"/>
              <p:cNvSpPr>
                <a:spLocks/>
              </p:cNvSpPr>
              <p:nvPr/>
            </p:nvSpPr>
            <p:spPr bwMode="auto">
              <a:xfrm>
                <a:off x="5611" y="2468"/>
                <a:ext cx="1527" cy="140"/>
              </a:xfrm>
              <a:custGeom>
                <a:avLst/>
                <a:gdLst>
                  <a:gd name="T0" fmla="*/ 69 w 1527"/>
                  <a:gd name="T1" fmla="*/ 0 h 140"/>
                  <a:gd name="T2" fmla="*/ 1457 w 1527"/>
                  <a:gd name="T3" fmla="*/ 0 h 140"/>
                  <a:gd name="T4" fmla="*/ 1477 w 1527"/>
                  <a:gd name="T5" fmla="*/ 3 h 140"/>
                  <a:gd name="T6" fmla="*/ 1495 w 1527"/>
                  <a:gd name="T7" fmla="*/ 9 h 140"/>
                  <a:gd name="T8" fmla="*/ 1508 w 1527"/>
                  <a:gd name="T9" fmla="*/ 20 h 140"/>
                  <a:gd name="T10" fmla="*/ 1518 w 1527"/>
                  <a:gd name="T11" fmla="*/ 34 h 140"/>
                  <a:gd name="T12" fmla="*/ 1525 w 1527"/>
                  <a:gd name="T13" fmla="*/ 50 h 140"/>
                  <a:gd name="T14" fmla="*/ 1527 w 1527"/>
                  <a:gd name="T15" fmla="*/ 70 h 140"/>
                  <a:gd name="T16" fmla="*/ 1525 w 1527"/>
                  <a:gd name="T17" fmla="*/ 90 h 140"/>
                  <a:gd name="T18" fmla="*/ 1518 w 1527"/>
                  <a:gd name="T19" fmla="*/ 107 h 140"/>
                  <a:gd name="T20" fmla="*/ 1508 w 1527"/>
                  <a:gd name="T21" fmla="*/ 121 h 140"/>
                  <a:gd name="T22" fmla="*/ 1495 w 1527"/>
                  <a:gd name="T23" fmla="*/ 131 h 140"/>
                  <a:gd name="T24" fmla="*/ 1477 w 1527"/>
                  <a:gd name="T25" fmla="*/ 137 h 140"/>
                  <a:gd name="T26" fmla="*/ 1457 w 1527"/>
                  <a:gd name="T27" fmla="*/ 140 h 140"/>
                  <a:gd name="T28" fmla="*/ 69 w 1527"/>
                  <a:gd name="T29" fmla="*/ 140 h 140"/>
                  <a:gd name="T30" fmla="*/ 49 w 1527"/>
                  <a:gd name="T31" fmla="*/ 137 h 140"/>
                  <a:gd name="T32" fmla="*/ 32 w 1527"/>
                  <a:gd name="T33" fmla="*/ 131 h 140"/>
                  <a:gd name="T34" fmla="*/ 18 w 1527"/>
                  <a:gd name="T35" fmla="*/ 121 h 140"/>
                  <a:gd name="T36" fmla="*/ 8 w 1527"/>
                  <a:gd name="T37" fmla="*/ 107 h 140"/>
                  <a:gd name="T38" fmla="*/ 1 w 1527"/>
                  <a:gd name="T39" fmla="*/ 90 h 140"/>
                  <a:gd name="T40" fmla="*/ 0 w 1527"/>
                  <a:gd name="T41" fmla="*/ 70 h 140"/>
                  <a:gd name="T42" fmla="*/ 1 w 1527"/>
                  <a:gd name="T43" fmla="*/ 50 h 140"/>
                  <a:gd name="T44" fmla="*/ 8 w 1527"/>
                  <a:gd name="T45" fmla="*/ 34 h 140"/>
                  <a:gd name="T46" fmla="*/ 18 w 1527"/>
                  <a:gd name="T47" fmla="*/ 20 h 140"/>
                  <a:gd name="T48" fmla="*/ 32 w 1527"/>
                  <a:gd name="T49" fmla="*/ 9 h 140"/>
                  <a:gd name="T50" fmla="*/ 49 w 1527"/>
                  <a:gd name="T51" fmla="*/ 3 h 140"/>
                  <a:gd name="T52" fmla="*/ 69 w 1527"/>
                  <a:gd name="T53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27" h="140">
                    <a:moveTo>
                      <a:pt x="69" y="0"/>
                    </a:moveTo>
                    <a:lnTo>
                      <a:pt x="1457" y="0"/>
                    </a:lnTo>
                    <a:lnTo>
                      <a:pt x="1477" y="3"/>
                    </a:lnTo>
                    <a:lnTo>
                      <a:pt x="1495" y="9"/>
                    </a:lnTo>
                    <a:lnTo>
                      <a:pt x="1508" y="20"/>
                    </a:lnTo>
                    <a:lnTo>
                      <a:pt x="1518" y="34"/>
                    </a:lnTo>
                    <a:lnTo>
                      <a:pt x="1525" y="50"/>
                    </a:lnTo>
                    <a:lnTo>
                      <a:pt x="1527" y="70"/>
                    </a:lnTo>
                    <a:lnTo>
                      <a:pt x="1525" y="90"/>
                    </a:lnTo>
                    <a:lnTo>
                      <a:pt x="1518" y="107"/>
                    </a:lnTo>
                    <a:lnTo>
                      <a:pt x="1508" y="121"/>
                    </a:lnTo>
                    <a:lnTo>
                      <a:pt x="1495" y="131"/>
                    </a:lnTo>
                    <a:lnTo>
                      <a:pt x="1477" y="137"/>
                    </a:lnTo>
                    <a:lnTo>
                      <a:pt x="1457" y="140"/>
                    </a:lnTo>
                    <a:lnTo>
                      <a:pt x="69" y="140"/>
                    </a:lnTo>
                    <a:lnTo>
                      <a:pt x="49" y="137"/>
                    </a:lnTo>
                    <a:lnTo>
                      <a:pt x="32" y="131"/>
                    </a:lnTo>
                    <a:lnTo>
                      <a:pt x="18" y="121"/>
                    </a:lnTo>
                    <a:lnTo>
                      <a:pt x="8" y="107"/>
                    </a:lnTo>
                    <a:lnTo>
                      <a:pt x="1" y="90"/>
                    </a:lnTo>
                    <a:lnTo>
                      <a:pt x="0" y="70"/>
                    </a:lnTo>
                    <a:lnTo>
                      <a:pt x="1" y="50"/>
                    </a:lnTo>
                    <a:lnTo>
                      <a:pt x="8" y="34"/>
                    </a:lnTo>
                    <a:lnTo>
                      <a:pt x="18" y="20"/>
                    </a:lnTo>
                    <a:lnTo>
                      <a:pt x="32" y="9"/>
                    </a:lnTo>
                    <a:lnTo>
                      <a:pt x="49" y="3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96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5" name="Freeform 17"/>
              <p:cNvSpPr>
                <a:spLocks/>
              </p:cNvSpPr>
              <p:nvPr/>
            </p:nvSpPr>
            <p:spPr bwMode="auto">
              <a:xfrm>
                <a:off x="5611" y="2747"/>
                <a:ext cx="1527" cy="139"/>
              </a:xfrm>
              <a:custGeom>
                <a:avLst/>
                <a:gdLst>
                  <a:gd name="T0" fmla="*/ 69 w 1527"/>
                  <a:gd name="T1" fmla="*/ 0 h 139"/>
                  <a:gd name="T2" fmla="*/ 1457 w 1527"/>
                  <a:gd name="T3" fmla="*/ 0 h 139"/>
                  <a:gd name="T4" fmla="*/ 1477 w 1527"/>
                  <a:gd name="T5" fmla="*/ 2 h 139"/>
                  <a:gd name="T6" fmla="*/ 1495 w 1527"/>
                  <a:gd name="T7" fmla="*/ 8 h 139"/>
                  <a:gd name="T8" fmla="*/ 1508 w 1527"/>
                  <a:gd name="T9" fmla="*/ 18 h 139"/>
                  <a:gd name="T10" fmla="*/ 1518 w 1527"/>
                  <a:gd name="T11" fmla="*/ 32 h 139"/>
                  <a:gd name="T12" fmla="*/ 1525 w 1527"/>
                  <a:gd name="T13" fmla="*/ 49 h 139"/>
                  <a:gd name="T14" fmla="*/ 1527 w 1527"/>
                  <a:gd name="T15" fmla="*/ 69 h 139"/>
                  <a:gd name="T16" fmla="*/ 1525 w 1527"/>
                  <a:gd name="T17" fmla="*/ 89 h 139"/>
                  <a:gd name="T18" fmla="*/ 1518 w 1527"/>
                  <a:gd name="T19" fmla="*/ 105 h 139"/>
                  <a:gd name="T20" fmla="*/ 1508 w 1527"/>
                  <a:gd name="T21" fmla="*/ 119 h 139"/>
                  <a:gd name="T22" fmla="*/ 1495 w 1527"/>
                  <a:gd name="T23" fmla="*/ 130 h 139"/>
                  <a:gd name="T24" fmla="*/ 1477 w 1527"/>
                  <a:gd name="T25" fmla="*/ 136 h 139"/>
                  <a:gd name="T26" fmla="*/ 1457 w 1527"/>
                  <a:gd name="T27" fmla="*/ 139 h 139"/>
                  <a:gd name="T28" fmla="*/ 69 w 1527"/>
                  <a:gd name="T29" fmla="*/ 139 h 139"/>
                  <a:gd name="T30" fmla="*/ 49 w 1527"/>
                  <a:gd name="T31" fmla="*/ 136 h 139"/>
                  <a:gd name="T32" fmla="*/ 32 w 1527"/>
                  <a:gd name="T33" fmla="*/ 130 h 139"/>
                  <a:gd name="T34" fmla="*/ 18 w 1527"/>
                  <a:gd name="T35" fmla="*/ 119 h 139"/>
                  <a:gd name="T36" fmla="*/ 8 w 1527"/>
                  <a:gd name="T37" fmla="*/ 105 h 139"/>
                  <a:gd name="T38" fmla="*/ 1 w 1527"/>
                  <a:gd name="T39" fmla="*/ 89 h 139"/>
                  <a:gd name="T40" fmla="*/ 0 w 1527"/>
                  <a:gd name="T41" fmla="*/ 69 h 139"/>
                  <a:gd name="T42" fmla="*/ 1 w 1527"/>
                  <a:gd name="T43" fmla="*/ 49 h 139"/>
                  <a:gd name="T44" fmla="*/ 8 w 1527"/>
                  <a:gd name="T45" fmla="*/ 32 h 139"/>
                  <a:gd name="T46" fmla="*/ 18 w 1527"/>
                  <a:gd name="T47" fmla="*/ 18 h 139"/>
                  <a:gd name="T48" fmla="*/ 32 w 1527"/>
                  <a:gd name="T49" fmla="*/ 8 h 139"/>
                  <a:gd name="T50" fmla="*/ 49 w 1527"/>
                  <a:gd name="T51" fmla="*/ 2 h 139"/>
                  <a:gd name="T52" fmla="*/ 69 w 1527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27" h="139">
                    <a:moveTo>
                      <a:pt x="69" y="0"/>
                    </a:moveTo>
                    <a:lnTo>
                      <a:pt x="1457" y="0"/>
                    </a:lnTo>
                    <a:lnTo>
                      <a:pt x="1477" y="2"/>
                    </a:lnTo>
                    <a:lnTo>
                      <a:pt x="1495" y="8"/>
                    </a:lnTo>
                    <a:lnTo>
                      <a:pt x="1508" y="18"/>
                    </a:lnTo>
                    <a:lnTo>
                      <a:pt x="1518" y="32"/>
                    </a:lnTo>
                    <a:lnTo>
                      <a:pt x="1525" y="49"/>
                    </a:lnTo>
                    <a:lnTo>
                      <a:pt x="1527" y="69"/>
                    </a:lnTo>
                    <a:lnTo>
                      <a:pt x="1525" y="89"/>
                    </a:lnTo>
                    <a:lnTo>
                      <a:pt x="1518" y="105"/>
                    </a:lnTo>
                    <a:lnTo>
                      <a:pt x="1508" y="119"/>
                    </a:lnTo>
                    <a:lnTo>
                      <a:pt x="1495" y="130"/>
                    </a:lnTo>
                    <a:lnTo>
                      <a:pt x="1477" y="136"/>
                    </a:lnTo>
                    <a:lnTo>
                      <a:pt x="1457" y="139"/>
                    </a:lnTo>
                    <a:lnTo>
                      <a:pt x="69" y="139"/>
                    </a:lnTo>
                    <a:lnTo>
                      <a:pt x="49" y="136"/>
                    </a:lnTo>
                    <a:lnTo>
                      <a:pt x="32" y="130"/>
                    </a:lnTo>
                    <a:lnTo>
                      <a:pt x="18" y="119"/>
                    </a:lnTo>
                    <a:lnTo>
                      <a:pt x="8" y="105"/>
                    </a:lnTo>
                    <a:lnTo>
                      <a:pt x="1" y="89"/>
                    </a:lnTo>
                    <a:lnTo>
                      <a:pt x="0" y="69"/>
                    </a:lnTo>
                    <a:lnTo>
                      <a:pt x="1" y="49"/>
                    </a:lnTo>
                    <a:lnTo>
                      <a:pt x="8" y="32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9" y="2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96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6" name="Freeform 18"/>
              <p:cNvSpPr>
                <a:spLocks/>
              </p:cNvSpPr>
              <p:nvPr/>
            </p:nvSpPr>
            <p:spPr bwMode="auto">
              <a:xfrm>
                <a:off x="5680" y="1496"/>
                <a:ext cx="1388" cy="417"/>
              </a:xfrm>
              <a:custGeom>
                <a:avLst/>
                <a:gdLst>
                  <a:gd name="T0" fmla="*/ 694 w 1388"/>
                  <a:gd name="T1" fmla="*/ 0 h 417"/>
                  <a:gd name="T2" fmla="*/ 770 w 1388"/>
                  <a:gd name="T3" fmla="*/ 3 h 417"/>
                  <a:gd name="T4" fmla="*/ 843 w 1388"/>
                  <a:gd name="T5" fmla="*/ 10 h 417"/>
                  <a:gd name="T6" fmla="*/ 913 w 1388"/>
                  <a:gd name="T7" fmla="*/ 21 h 417"/>
                  <a:gd name="T8" fmla="*/ 980 w 1388"/>
                  <a:gd name="T9" fmla="*/ 37 h 417"/>
                  <a:gd name="T10" fmla="*/ 1044 w 1388"/>
                  <a:gd name="T11" fmla="*/ 57 h 417"/>
                  <a:gd name="T12" fmla="*/ 1104 w 1388"/>
                  <a:gd name="T13" fmla="*/ 81 h 417"/>
                  <a:gd name="T14" fmla="*/ 1159 w 1388"/>
                  <a:gd name="T15" fmla="*/ 108 h 417"/>
                  <a:gd name="T16" fmla="*/ 1210 w 1388"/>
                  <a:gd name="T17" fmla="*/ 138 h 417"/>
                  <a:gd name="T18" fmla="*/ 1254 w 1388"/>
                  <a:gd name="T19" fmla="*/ 172 h 417"/>
                  <a:gd name="T20" fmla="*/ 1294 w 1388"/>
                  <a:gd name="T21" fmla="*/ 208 h 417"/>
                  <a:gd name="T22" fmla="*/ 1326 w 1388"/>
                  <a:gd name="T23" fmla="*/ 245 h 417"/>
                  <a:gd name="T24" fmla="*/ 1354 w 1388"/>
                  <a:gd name="T25" fmla="*/ 286 h 417"/>
                  <a:gd name="T26" fmla="*/ 1372 w 1388"/>
                  <a:gd name="T27" fmla="*/ 328 h 417"/>
                  <a:gd name="T28" fmla="*/ 1385 w 1388"/>
                  <a:gd name="T29" fmla="*/ 371 h 417"/>
                  <a:gd name="T30" fmla="*/ 1388 w 1388"/>
                  <a:gd name="T31" fmla="*/ 417 h 417"/>
                  <a:gd name="T32" fmla="*/ 0 w 1388"/>
                  <a:gd name="T33" fmla="*/ 417 h 417"/>
                  <a:gd name="T34" fmla="*/ 4 w 1388"/>
                  <a:gd name="T35" fmla="*/ 371 h 417"/>
                  <a:gd name="T36" fmla="*/ 16 w 1388"/>
                  <a:gd name="T37" fmla="*/ 328 h 417"/>
                  <a:gd name="T38" fmla="*/ 35 w 1388"/>
                  <a:gd name="T39" fmla="*/ 286 h 417"/>
                  <a:gd name="T40" fmla="*/ 62 w 1388"/>
                  <a:gd name="T41" fmla="*/ 245 h 417"/>
                  <a:gd name="T42" fmla="*/ 94 w 1388"/>
                  <a:gd name="T43" fmla="*/ 208 h 417"/>
                  <a:gd name="T44" fmla="*/ 134 w 1388"/>
                  <a:gd name="T45" fmla="*/ 172 h 417"/>
                  <a:gd name="T46" fmla="*/ 179 w 1388"/>
                  <a:gd name="T47" fmla="*/ 138 h 417"/>
                  <a:gd name="T48" fmla="*/ 230 w 1388"/>
                  <a:gd name="T49" fmla="*/ 108 h 417"/>
                  <a:gd name="T50" fmla="*/ 284 w 1388"/>
                  <a:gd name="T51" fmla="*/ 81 h 417"/>
                  <a:gd name="T52" fmla="*/ 344 w 1388"/>
                  <a:gd name="T53" fmla="*/ 57 h 417"/>
                  <a:gd name="T54" fmla="*/ 407 w 1388"/>
                  <a:gd name="T55" fmla="*/ 37 h 417"/>
                  <a:gd name="T56" fmla="*/ 476 w 1388"/>
                  <a:gd name="T57" fmla="*/ 21 h 417"/>
                  <a:gd name="T58" fmla="*/ 545 w 1388"/>
                  <a:gd name="T59" fmla="*/ 10 h 417"/>
                  <a:gd name="T60" fmla="*/ 619 w 1388"/>
                  <a:gd name="T61" fmla="*/ 3 h 417"/>
                  <a:gd name="T62" fmla="*/ 694 w 1388"/>
                  <a:gd name="T63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88" h="417">
                    <a:moveTo>
                      <a:pt x="694" y="0"/>
                    </a:moveTo>
                    <a:lnTo>
                      <a:pt x="770" y="3"/>
                    </a:lnTo>
                    <a:lnTo>
                      <a:pt x="843" y="10"/>
                    </a:lnTo>
                    <a:lnTo>
                      <a:pt x="913" y="21"/>
                    </a:lnTo>
                    <a:lnTo>
                      <a:pt x="980" y="37"/>
                    </a:lnTo>
                    <a:lnTo>
                      <a:pt x="1044" y="57"/>
                    </a:lnTo>
                    <a:lnTo>
                      <a:pt x="1104" y="81"/>
                    </a:lnTo>
                    <a:lnTo>
                      <a:pt x="1159" y="108"/>
                    </a:lnTo>
                    <a:lnTo>
                      <a:pt x="1210" y="138"/>
                    </a:lnTo>
                    <a:lnTo>
                      <a:pt x="1254" y="172"/>
                    </a:lnTo>
                    <a:lnTo>
                      <a:pt x="1294" y="208"/>
                    </a:lnTo>
                    <a:lnTo>
                      <a:pt x="1326" y="245"/>
                    </a:lnTo>
                    <a:lnTo>
                      <a:pt x="1354" y="286"/>
                    </a:lnTo>
                    <a:lnTo>
                      <a:pt x="1372" y="328"/>
                    </a:lnTo>
                    <a:lnTo>
                      <a:pt x="1385" y="371"/>
                    </a:lnTo>
                    <a:lnTo>
                      <a:pt x="1388" y="417"/>
                    </a:lnTo>
                    <a:lnTo>
                      <a:pt x="0" y="417"/>
                    </a:lnTo>
                    <a:lnTo>
                      <a:pt x="4" y="371"/>
                    </a:lnTo>
                    <a:lnTo>
                      <a:pt x="16" y="328"/>
                    </a:lnTo>
                    <a:lnTo>
                      <a:pt x="35" y="286"/>
                    </a:lnTo>
                    <a:lnTo>
                      <a:pt x="62" y="245"/>
                    </a:lnTo>
                    <a:lnTo>
                      <a:pt x="94" y="208"/>
                    </a:lnTo>
                    <a:lnTo>
                      <a:pt x="134" y="172"/>
                    </a:lnTo>
                    <a:lnTo>
                      <a:pt x="179" y="138"/>
                    </a:lnTo>
                    <a:lnTo>
                      <a:pt x="230" y="108"/>
                    </a:lnTo>
                    <a:lnTo>
                      <a:pt x="284" y="81"/>
                    </a:lnTo>
                    <a:lnTo>
                      <a:pt x="344" y="57"/>
                    </a:lnTo>
                    <a:lnTo>
                      <a:pt x="407" y="37"/>
                    </a:lnTo>
                    <a:lnTo>
                      <a:pt x="476" y="21"/>
                    </a:lnTo>
                    <a:lnTo>
                      <a:pt x="545" y="10"/>
                    </a:lnTo>
                    <a:lnTo>
                      <a:pt x="619" y="3"/>
                    </a:lnTo>
                    <a:lnTo>
                      <a:pt x="694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aphicFrame>
        <p:nvGraphicFramePr>
          <p:cNvPr id="80" name="차트 79"/>
          <p:cNvGraphicFramePr/>
          <p:nvPr>
            <p:extLst>
              <p:ext uri="{D42A27DB-BD31-4B8C-83A1-F6EECF244321}">
                <p14:modId xmlns:p14="http://schemas.microsoft.com/office/powerpoint/2010/main" val="3772724044"/>
              </p:ext>
            </p:extLst>
          </p:nvPr>
        </p:nvGraphicFramePr>
        <p:xfrm>
          <a:off x="2730683" y="2456075"/>
          <a:ext cx="4192548" cy="2795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" name="직사각형 80"/>
          <p:cNvSpPr/>
          <p:nvPr/>
        </p:nvSpPr>
        <p:spPr>
          <a:xfrm rot="20704645">
            <a:off x="6234939" y="2262332"/>
            <a:ext cx="2374368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chemeClr val="bg1"/>
                </a:solidFill>
              </a:rPr>
              <a:t>지출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총액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solidFill>
                  <a:schemeClr val="bg1"/>
                </a:solidFill>
              </a:rPr>
              <a:t>\2,550,000</a:t>
            </a:r>
          </a:p>
        </p:txBody>
      </p:sp>
      <p:sp>
        <p:nvSpPr>
          <p:cNvPr id="82" name="직사각형 81"/>
          <p:cNvSpPr/>
          <p:nvPr/>
        </p:nvSpPr>
        <p:spPr>
          <a:xfrm rot="20700000">
            <a:off x="6538761" y="3489512"/>
            <a:ext cx="2176860" cy="280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50" dirty="0" smtClean="0">
                <a:solidFill>
                  <a:schemeClr val="tx1"/>
                </a:solidFill>
              </a:rPr>
              <a:t>57.9</a:t>
            </a:r>
            <a:r>
              <a:rPr lang="en-US" altLang="ko-KR" sz="800" dirty="0" smtClean="0">
                <a:solidFill>
                  <a:schemeClr val="tx1"/>
                </a:solidFill>
              </a:rPr>
              <a:t>%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 rot="20700000">
            <a:off x="6555387" y="3615801"/>
            <a:ext cx="1200969" cy="280259"/>
          </a:xfrm>
          <a:prstGeom prst="rect">
            <a:avLst/>
          </a:prstGeom>
          <a:solidFill>
            <a:srgbClr val="F64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총 소득 중 지출액 비율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 rot="20762246">
            <a:off x="472894" y="757386"/>
            <a:ext cx="4343856" cy="785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haroni" panose="02010803020104030203" pitchFamily="2" charset="-79"/>
              </a:rPr>
              <a:t>가계 소비지출 첫 감소 추세</a:t>
            </a:r>
            <a:endParaRPr lang="en-US" altLang="ko-K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cxnSp>
        <p:nvCxnSpPr>
          <p:cNvPr id="85" name="직선 화살표 연결선 84"/>
          <p:cNvCxnSpPr/>
          <p:nvPr/>
        </p:nvCxnSpPr>
        <p:spPr>
          <a:xfrm>
            <a:off x="1167365" y="2156499"/>
            <a:ext cx="331323" cy="1329360"/>
          </a:xfrm>
          <a:prstGeom prst="straightConnector1">
            <a:avLst/>
          </a:prstGeom>
          <a:ln>
            <a:solidFill>
              <a:srgbClr val="F64C3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직사각형 85"/>
          <p:cNvSpPr/>
          <p:nvPr/>
        </p:nvSpPr>
        <p:spPr>
          <a:xfrm rot="20762246">
            <a:off x="1044072" y="3637483"/>
            <a:ext cx="1264711" cy="785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haroni" panose="02010803020104030203" pitchFamily="2" charset="-79"/>
              </a:rPr>
              <a:t>전년 대비</a:t>
            </a:r>
            <a:endParaRPr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haroni" panose="02010803020104030203" pitchFamily="2" charset="-79"/>
              </a:rPr>
              <a:t>0.5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haroni" panose="02010803020104030203" pitchFamily="2" charset="-79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2585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Aharoni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113</cp:revision>
  <dcterms:created xsi:type="dcterms:W3CDTF">2017-04-05T04:14:33Z</dcterms:created>
  <dcterms:modified xsi:type="dcterms:W3CDTF">2024-05-24T16:24:42Z</dcterms:modified>
</cp:coreProperties>
</file>