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  <p:sldId id="322" r:id="rId3"/>
    <p:sldId id="323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2BE4"/>
    <a:srgbClr val="F49FC8"/>
    <a:srgbClr val="845D38"/>
    <a:srgbClr val="421E06"/>
    <a:srgbClr val="CDF2FF"/>
    <a:srgbClr val="4D2F1E"/>
    <a:srgbClr val="D2C0B4"/>
    <a:srgbClr val="261314"/>
    <a:srgbClr val="FAE7D9"/>
    <a:srgbClr val="187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gradFill>
              <a:gsLst>
                <a:gs pos="0">
                  <a:srgbClr val="F49FC8"/>
                </a:gs>
                <a:gs pos="100000">
                  <a:srgbClr val="732BE4"/>
                </a:gs>
              </a:gsLst>
              <a:lin ang="5400000" scaled="1"/>
            </a:gra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F49FC8"/>
                  </a:gs>
                  <a:gs pos="100000">
                    <a:srgbClr val="732BE4"/>
                  </a:gs>
                </a:gsLst>
                <a:lin ang="5400000" scaled="1"/>
              </a:gra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F49FC8"/>
                  </a:gs>
                  <a:gs pos="100000">
                    <a:srgbClr val="732BE4"/>
                  </a:gs>
                </a:gsLst>
                <a:lin ang="5400000" scaled="1"/>
              </a:gra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rgbClr val="F49FC8"/>
                  </a:gs>
                  <a:gs pos="100000">
                    <a:srgbClr val="732BE4"/>
                  </a:gs>
                </a:gsLst>
                <a:lin ang="5400000" scaled="1"/>
              </a:gra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gradFill>
                <a:gsLst>
                  <a:gs pos="0">
                    <a:srgbClr val="F49FC8"/>
                  </a:gs>
                  <a:gs pos="100000">
                    <a:srgbClr val="732BE4"/>
                  </a:gs>
                </a:gsLst>
                <a:lin ang="5400000" scaled="1"/>
              </a:gra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gradFill>
                <a:gsLst>
                  <a:gs pos="0">
                    <a:srgbClr val="F49FC8"/>
                  </a:gs>
                  <a:gs pos="100000">
                    <a:srgbClr val="732BE4"/>
                  </a:gs>
                </a:gsLst>
                <a:lin ang="5400000" scaled="1"/>
              </a:gra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71355360"/>
        <c:axId val="1271353728"/>
      </c:barChart>
      <c:catAx>
        <c:axId val="127135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71353728"/>
        <c:crosses val="autoZero"/>
        <c:auto val="1"/>
        <c:lblAlgn val="ctr"/>
        <c:lblOffset val="100"/>
        <c:noMultiLvlLbl val="0"/>
      </c:catAx>
      <c:valAx>
        <c:axId val="12713537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27135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6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2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3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8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4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6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1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8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4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8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문서 3"/>
          <p:cNvSpPr/>
          <p:nvPr/>
        </p:nvSpPr>
        <p:spPr>
          <a:xfrm flipH="1" flipV="1">
            <a:off x="0" y="5473699"/>
            <a:ext cx="12192000" cy="1384297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487"/>
              <a:gd name="connsiteX1" fmla="*/ 21600 w 21600"/>
              <a:gd name="connsiteY1" fmla="*/ 0 h 20487"/>
              <a:gd name="connsiteX2" fmla="*/ 21600 w 21600"/>
              <a:gd name="connsiteY2" fmla="*/ 17322 h 20487"/>
              <a:gd name="connsiteX3" fmla="*/ 0 w 21600"/>
              <a:gd name="connsiteY3" fmla="*/ 20172 h 20487"/>
              <a:gd name="connsiteX4" fmla="*/ 0 w 21600"/>
              <a:gd name="connsiteY4" fmla="*/ 0 h 20487"/>
              <a:gd name="connsiteX0" fmla="*/ 0 w 21600"/>
              <a:gd name="connsiteY0" fmla="*/ 0 h 40392"/>
              <a:gd name="connsiteX1" fmla="*/ 21600 w 21600"/>
              <a:gd name="connsiteY1" fmla="*/ 0 h 40392"/>
              <a:gd name="connsiteX2" fmla="*/ 21600 w 21600"/>
              <a:gd name="connsiteY2" fmla="*/ 17322 h 40392"/>
              <a:gd name="connsiteX3" fmla="*/ 0 w 21600"/>
              <a:gd name="connsiteY3" fmla="*/ 20172 h 40392"/>
              <a:gd name="connsiteX4" fmla="*/ 0 w 21600"/>
              <a:gd name="connsiteY4" fmla="*/ 0 h 4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4039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350" y="-7441"/>
                  <a:pt x="5535" y="7732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32BE4">
                  <a:alpha val="77000"/>
                </a:srgbClr>
              </a:gs>
              <a:gs pos="100000">
                <a:srgbClr val="F49FC8">
                  <a:alpha val="78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순서도: 문서 3"/>
          <p:cNvSpPr/>
          <p:nvPr/>
        </p:nvSpPr>
        <p:spPr>
          <a:xfrm flipH="1" flipV="1">
            <a:off x="-12982" y="4702371"/>
            <a:ext cx="12204982" cy="215563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487"/>
              <a:gd name="connsiteX1" fmla="*/ 21600 w 21600"/>
              <a:gd name="connsiteY1" fmla="*/ 0 h 20487"/>
              <a:gd name="connsiteX2" fmla="*/ 21600 w 21600"/>
              <a:gd name="connsiteY2" fmla="*/ 17322 h 20487"/>
              <a:gd name="connsiteX3" fmla="*/ 0 w 21600"/>
              <a:gd name="connsiteY3" fmla="*/ 20172 h 20487"/>
              <a:gd name="connsiteX4" fmla="*/ 0 w 21600"/>
              <a:gd name="connsiteY4" fmla="*/ 0 h 20487"/>
              <a:gd name="connsiteX0" fmla="*/ 0 w 21600"/>
              <a:gd name="connsiteY0" fmla="*/ 0 h 40392"/>
              <a:gd name="connsiteX1" fmla="*/ 21600 w 21600"/>
              <a:gd name="connsiteY1" fmla="*/ 0 h 40392"/>
              <a:gd name="connsiteX2" fmla="*/ 21600 w 21600"/>
              <a:gd name="connsiteY2" fmla="*/ 17322 h 40392"/>
              <a:gd name="connsiteX3" fmla="*/ 0 w 21600"/>
              <a:gd name="connsiteY3" fmla="*/ 20172 h 40392"/>
              <a:gd name="connsiteX4" fmla="*/ 0 w 21600"/>
              <a:gd name="connsiteY4" fmla="*/ 0 h 40392"/>
              <a:gd name="connsiteX0" fmla="*/ 0 w 21600"/>
              <a:gd name="connsiteY0" fmla="*/ 0 h 37691"/>
              <a:gd name="connsiteX1" fmla="*/ 21600 w 21600"/>
              <a:gd name="connsiteY1" fmla="*/ 0 h 37691"/>
              <a:gd name="connsiteX2" fmla="*/ 21600 w 21600"/>
              <a:gd name="connsiteY2" fmla="*/ 17322 h 37691"/>
              <a:gd name="connsiteX3" fmla="*/ 0 w 21600"/>
              <a:gd name="connsiteY3" fmla="*/ 20172 h 37691"/>
              <a:gd name="connsiteX4" fmla="*/ 0 w 21600"/>
              <a:gd name="connsiteY4" fmla="*/ 0 h 37691"/>
              <a:gd name="connsiteX0" fmla="*/ 0 w 21623"/>
              <a:gd name="connsiteY0" fmla="*/ 0 h 40189"/>
              <a:gd name="connsiteX1" fmla="*/ 21600 w 21623"/>
              <a:gd name="connsiteY1" fmla="*/ 0 h 40189"/>
              <a:gd name="connsiteX2" fmla="*/ 21623 w 21623"/>
              <a:gd name="connsiteY2" fmla="*/ 34139 h 40189"/>
              <a:gd name="connsiteX3" fmla="*/ 0 w 21623"/>
              <a:gd name="connsiteY3" fmla="*/ 20172 h 40189"/>
              <a:gd name="connsiteX4" fmla="*/ 0 w 21623"/>
              <a:gd name="connsiteY4" fmla="*/ 0 h 40189"/>
              <a:gd name="connsiteX0" fmla="*/ 0 w 21623"/>
              <a:gd name="connsiteY0" fmla="*/ 0 h 38640"/>
              <a:gd name="connsiteX1" fmla="*/ 21600 w 21623"/>
              <a:gd name="connsiteY1" fmla="*/ 0 h 38640"/>
              <a:gd name="connsiteX2" fmla="*/ 21623 w 21623"/>
              <a:gd name="connsiteY2" fmla="*/ 34139 h 38640"/>
              <a:gd name="connsiteX3" fmla="*/ 0 w 21623"/>
              <a:gd name="connsiteY3" fmla="*/ 20172 h 38640"/>
              <a:gd name="connsiteX4" fmla="*/ 0 w 21623"/>
              <a:gd name="connsiteY4" fmla="*/ 0 h 38640"/>
              <a:gd name="connsiteX0" fmla="*/ 0 w 21623"/>
              <a:gd name="connsiteY0" fmla="*/ 0 h 34139"/>
              <a:gd name="connsiteX1" fmla="*/ 21600 w 21623"/>
              <a:gd name="connsiteY1" fmla="*/ 0 h 34139"/>
              <a:gd name="connsiteX2" fmla="*/ 21623 w 21623"/>
              <a:gd name="connsiteY2" fmla="*/ 34139 h 34139"/>
              <a:gd name="connsiteX3" fmla="*/ 0 w 21623"/>
              <a:gd name="connsiteY3" fmla="*/ 20172 h 34139"/>
              <a:gd name="connsiteX4" fmla="*/ 0 w 21623"/>
              <a:gd name="connsiteY4" fmla="*/ 0 h 34139"/>
              <a:gd name="connsiteX0" fmla="*/ 0 w 21623"/>
              <a:gd name="connsiteY0" fmla="*/ 0 h 40732"/>
              <a:gd name="connsiteX1" fmla="*/ 21600 w 21623"/>
              <a:gd name="connsiteY1" fmla="*/ 0 h 40732"/>
              <a:gd name="connsiteX2" fmla="*/ 21623 w 21623"/>
              <a:gd name="connsiteY2" fmla="*/ 34139 h 40732"/>
              <a:gd name="connsiteX3" fmla="*/ 0 w 21623"/>
              <a:gd name="connsiteY3" fmla="*/ 29782 h 40732"/>
              <a:gd name="connsiteX4" fmla="*/ 0 w 21623"/>
              <a:gd name="connsiteY4" fmla="*/ 0 h 40732"/>
              <a:gd name="connsiteX0" fmla="*/ 0 w 21623"/>
              <a:gd name="connsiteY0" fmla="*/ 0 h 34139"/>
              <a:gd name="connsiteX1" fmla="*/ 21600 w 21623"/>
              <a:gd name="connsiteY1" fmla="*/ 0 h 34139"/>
              <a:gd name="connsiteX2" fmla="*/ 21623 w 21623"/>
              <a:gd name="connsiteY2" fmla="*/ 34139 h 34139"/>
              <a:gd name="connsiteX3" fmla="*/ 0 w 21623"/>
              <a:gd name="connsiteY3" fmla="*/ 29782 h 34139"/>
              <a:gd name="connsiteX4" fmla="*/ 0 w 21623"/>
              <a:gd name="connsiteY4" fmla="*/ 0 h 34139"/>
              <a:gd name="connsiteX0" fmla="*/ 0 w 21623"/>
              <a:gd name="connsiteY0" fmla="*/ 0 h 34139"/>
              <a:gd name="connsiteX1" fmla="*/ 21600 w 21623"/>
              <a:gd name="connsiteY1" fmla="*/ 0 h 34139"/>
              <a:gd name="connsiteX2" fmla="*/ 21623 w 21623"/>
              <a:gd name="connsiteY2" fmla="*/ 34139 h 34139"/>
              <a:gd name="connsiteX3" fmla="*/ 0 w 21623"/>
              <a:gd name="connsiteY3" fmla="*/ 29782 h 34139"/>
              <a:gd name="connsiteX4" fmla="*/ 0 w 21623"/>
              <a:gd name="connsiteY4" fmla="*/ 0 h 34139"/>
              <a:gd name="connsiteX0" fmla="*/ 0 w 21623"/>
              <a:gd name="connsiteY0" fmla="*/ 0 h 31367"/>
              <a:gd name="connsiteX1" fmla="*/ 21600 w 21623"/>
              <a:gd name="connsiteY1" fmla="*/ 0 h 31367"/>
              <a:gd name="connsiteX2" fmla="*/ 21623 w 21623"/>
              <a:gd name="connsiteY2" fmla="*/ 31367 h 31367"/>
              <a:gd name="connsiteX3" fmla="*/ 0 w 21623"/>
              <a:gd name="connsiteY3" fmla="*/ 29782 h 31367"/>
              <a:gd name="connsiteX4" fmla="*/ 0 w 21623"/>
              <a:gd name="connsiteY4" fmla="*/ 0 h 3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3" h="31367">
                <a:moveTo>
                  <a:pt x="0" y="0"/>
                </a:moveTo>
                <a:lnTo>
                  <a:pt x="21600" y="0"/>
                </a:lnTo>
                <a:cubicBezTo>
                  <a:pt x="21608" y="11380"/>
                  <a:pt x="21615" y="19987"/>
                  <a:pt x="21623" y="31367"/>
                </a:cubicBezTo>
                <a:cubicBezTo>
                  <a:pt x="8460" y="-16496"/>
                  <a:pt x="7628" y="40739"/>
                  <a:pt x="0" y="2978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32BE4">
                  <a:alpha val="79000"/>
                </a:srgbClr>
              </a:gs>
              <a:gs pos="100000">
                <a:srgbClr val="F49FC8">
                  <a:alpha val="77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자유형 11"/>
          <p:cNvSpPr/>
          <p:nvPr/>
        </p:nvSpPr>
        <p:spPr>
          <a:xfrm flipH="1" flipV="1">
            <a:off x="3480397" y="4523266"/>
            <a:ext cx="8711603" cy="2334735"/>
          </a:xfrm>
          <a:custGeom>
            <a:avLst/>
            <a:gdLst>
              <a:gd name="connsiteX0" fmla="*/ 2733805 w 8711603"/>
              <a:gd name="connsiteY0" fmla="*/ 2334007 h 2334735"/>
              <a:gd name="connsiteX1" fmla="*/ 2545031 w 8711603"/>
              <a:gd name="connsiteY1" fmla="*/ 2333212 h 2334735"/>
              <a:gd name="connsiteX2" fmla="*/ 109104 w 8711603"/>
              <a:gd name="connsiteY2" fmla="*/ 1593087 h 2334735"/>
              <a:gd name="connsiteX3" fmla="*/ 0 w 8711603"/>
              <a:gd name="connsiteY3" fmla="*/ 1531354 h 2334735"/>
              <a:gd name="connsiteX4" fmla="*/ 0 w 8711603"/>
              <a:gd name="connsiteY4" fmla="*/ 0 h 2334735"/>
              <a:gd name="connsiteX5" fmla="*/ 8711603 w 8711603"/>
              <a:gd name="connsiteY5" fmla="*/ 0 h 2334735"/>
              <a:gd name="connsiteX6" fmla="*/ 8490246 w 8711603"/>
              <a:gd name="connsiteY6" fmla="*/ 73767 h 2334735"/>
              <a:gd name="connsiteX7" fmla="*/ 2733805 w 8711603"/>
              <a:gd name="connsiteY7" fmla="*/ 2334007 h 233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603" h="2334735">
                <a:moveTo>
                  <a:pt x="2733805" y="2334007"/>
                </a:moveTo>
                <a:cubicBezTo>
                  <a:pt x="2671356" y="2335186"/>
                  <a:pt x="2608446" y="2334943"/>
                  <a:pt x="2545031" y="2333212"/>
                </a:cubicBezTo>
                <a:cubicBezTo>
                  <a:pt x="1820291" y="2313429"/>
                  <a:pt x="1029677" y="2099298"/>
                  <a:pt x="109104" y="1593087"/>
                </a:cubicBezTo>
                <a:lnTo>
                  <a:pt x="0" y="1531354"/>
                </a:lnTo>
                <a:lnTo>
                  <a:pt x="0" y="0"/>
                </a:lnTo>
                <a:lnTo>
                  <a:pt x="8711603" y="0"/>
                </a:lnTo>
                <a:lnTo>
                  <a:pt x="8490246" y="73767"/>
                </a:lnTo>
                <a:cubicBezTo>
                  <a:pt x="6162214" y="893860"/>
                  <a:pt x="4669722" y="2297444"/>
                  <a:pt x="2733805" y="2334007"/>
                </a:cubicBezTo>
                <a:close/>
              </a:path>
            </a:pathLst>
          </a:custGeom>
          <a:gradFill>
            <a:gsLst>
              <a:gs pos="0">
                <a:srgbClr val="732BE4">
                  <a:alpha val="79000"/>
                </a:srgbClr>
              </a:gs>
              <a:gs pos="100000">
                <a:srgbClr val="F49FC8">
                  <a:alpha val="77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자유형 12"/>
          <p:cNvSpPr/>
          <p:nvPr/>
        </p:nvSpPr>
        <p:spPr>
          <a:xfrm flipV="1">
            <a:off x="-12982" y="5321299"/>
            <a:ext cx="10261882" cy="1548091"/>
          </a:xfrm>
          <a:custGeom>
            <a:avLst/>
            <a:gdLst>
              <a:gd name="connsiteX0" fmla="*/ 2733805 w 8711603"/>
              <a:gd name="connsiteY0" fmla="*/ 2334007 h 2334735"/>
              <a:gd name="connsiteX1" fmla="*/ 2545031 w 8711603"/>
              <a:gd name="connsiteY1" fmla="*/ 2333212 h 2334735"/>
              <a:gd name="connsiteX2" fmla="*/ 109104 w 8711603"/>
              <a:gd name="connsiteY2" fmla="*/ 1593087 h 2334735"/>
              <a:gd name="connsiteX3" fmla="*/ 0 w 8711603"/>
              <a:gd name="connsiteY3" fmla="*/ 1531354 h 2334735"/>
              <a:gd name="connsiteX4" fmla="*/ 0 w 8711603"/>
              <a:gd name="connsiteY4" fmla="*/ 0 h 2334735"/>
              <a:gd name="connsiteX5" fmla="*/ 8711603 w 8711603"/>
              <a:gd name="connsiteY5" fmla="*/ 0 h 2334735"/>
              <a:gd name="connsiteX6" fmla="*/ 8490246 w 8711603"/>
              <a:gd name="connsiteY6" fmla="*/ 73767 h 2334735"/>
              <a:gd name="connsiteX7" fmla="*/ 2733805 w 8711603"/>
              <a:gd name="connsiteY7" fmla="*/ 2334007 h 233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603" h="2334735">
                <a:moveTo>
                  <a:pt x="2733805" y="2334007"/>
                </a:moveTo>
                <a:cubicBezTo>
                  <a:pt x="2671356" y="2335186"/>
                  <a:pt x="2608446" y="2334943"/>
                  <a:pt x="2545031" y="2333212"/>
                </a:cubicBezTo>
                <a:cubicBezTo>
                  <a:pt x="1820291" y="2313429"/>
                  <a:pt x="1029677" y="2099298"/>
                  <a:pt x="109104" y="1593087"/>
                </a:cubicBezTo>
                <a:lnTo>
                  <a:pt x="0" y="1531354"/>
                </a:lnTo>
                <a:lnTo>
                  <a:pt x="0" y="0"/>
                </a:lnTo>
                <a:lnTo>
                  <a:pt x="8711603" y="0"/>
                </a:lnTo>
                <a:lnTo>
                  <a:pt x="8490246" y="73767"/>
                </a:lnTo>
                <a:cubicBezTo>
                  <a:pt x="6162214" y="893860"/>
                  <a:pt x="4669722" y="2297444"/>
                  <a:pt x="2733805" y="2334007"/>
                </a:cubicBezTo>
                <a:close/>
              </a:path>
            </a:pathLst>
          </a:custGeom>
          <a:gradFill>
            <a:gsLst>
              <a:gs pos="100000">
                <a:srgbClr val="732BE4">
                  <a:alpha val="79000"/>
                </a:srgbClr>
              </a:gs>
              <a:gs pos="0">
                <a:srgbClr val="F49FC8">
                  <a:alpha val="77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1483392" y="1391570"/>
            <a:ext cx="39940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50000"/>
              </a:lnSpc>
            </a:pPr>
            <a:r>
              <a:rPr lang="en-US" altLang="ko-KR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Company </a:t>
            </a: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/ Competitor / </a:t>
            </a:r>
            <a:r>
              <a:rPr lang="en-US" altLang="ko-KR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Customer</a:t>
            </a:r>
          </a:p>
          <a:p>
            <a:pPr algn="r">
              <a:lnSpc>
                <a:spcPct val="250000"/>
              </a:lnSpc>
            </a:pP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Strength / Weakness / Opportunity / Threat</a:t>
            </a:r>
          </a:p>
          <a:p>
            <a:pPr algn="r">
              <a:lnSpc>
                <a:spcPct val="250000"/>
              </a:lnSpc>
            </a:pPr>
            <a:r>
              <a:rPr lang="en-US" altLang="ko-KR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Product </a:t>
            </a: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/ Price / Place / </a:t>
            </a:r>
            <a:r>
              <a:rPr lang="en-US" altLang="ko-KR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Promotion</a:t>
            </a:r>
            <a:endParaRPr lang="en-US" altLang="ko-KR" sz="1200" i="1" dirty="0">
              <a:solidFill>
                <a:prstClr val="white">
                  <a:lumMod val="75000"/>
                </a:prstClr>
              </a:solidFill>
              <a:latin typeface="+mn-ea"/>
              <a:cs typeface="Aharoni" panose="02010803020104030203" pitchFamily="2" charset="-79"/>
            </a:endParaRPr>
          </a:p>
          <a:p>
            <a:pPr algn="r">
              <a:lnSpc>
                <a:spcPct val="250000"/>
              </a:lnSpc>
            </a:pP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Integration Marketing Communication</a:t>
            </a:r>
          </a:p>
          <a:p>
            <a:pPr algn="r">
              <a:lnSpc>
                <a:spcPct val="250000"/>
              </a:lnSpc>
            </a:pPr>
            <a:r>
              <a:rPr lang="ko-KR" altLang="en-US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기대효과</a:t>
            </a:r>
            <a:endParaRPr lang="en-US" altLang="ko-KR" sz="1200" i="1" dirty="0">
              <a:solidFill>
                <a:prstClr val="white">
                  <a:lumMod val="75000"/>
                </a:prstClr>
              </a:solidFill>
              <a:latin typeface="+mn-ea"/>
              <a:cs typeface="Aharoni" panose="02010803020104030203" pitchFamily="2" charset="-79"/>
            </a:endParaRPr>
          </a:p>
          <a:p>
            <a:pPr algn="r">
              <a:lnSpc>
                <a:spcPct val="250000"/>
              </a:lnSpc>
            </a:pPr>
            <a:r>
              <a:rPr lang="ko-KR" altLang="en-US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예산 </a:t>
            </a: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/ </a:t>
            </a:r>
            <a:r>
              <a:rPr lang="ko-KR" altLang="en-US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스케줄</a:t>
            </a:r>
            <a:endParaRPr lang="en-US" altLang="ko-KR" sz="1200" i="1" dirty="0">
              <a:solidFill>
                <a:prstClr val="white">
                  <a:lumMod val="75000"/>
                </a:prst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6603858" y="5473694"/>
            <a:ext cx="5178769" cy="1111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altLang="ko-KR" sz="2000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000" i="1" dirty="0">
                <a:solidFill>
                  <a:schemeClr val="bg1"/>
                </a:solidFill>
                <a:cs typeface="Aharoni" panose="02010803020104030203" pitchFamily="2" charset="-79"/>
              </a:rPr>
              <a:t>POINT </a:t>
            </a:r>
            <a:r>
              <a:rPr lang="en-US" altLang="ko-KR" sz="28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900" b="1" i="1" dirty="0">
              <a:solidFill>
                <a:schemeClr val="bg1"/>
              </a:solidFill>
            </a:endParaRPr>
          </a:p>
          <a:p>
            <a:pPr algn="r">
              <a:lnSpc>
                <a:spcPct val="250000"/>
              </a:lnSpc>
            </a:pPr>
            <a:r>
              <a:rPr lang="ko-KR" altLang="en-US" sz="900" dirty="0" smtClean="0">
                <a:solidFill>
                  <a:schemeClr val="bg1"/>
                </a:solidFill>
              </a:rPr>
              <a:t>Enjoy </a:t>
            </a:r>
            <a:r>
              <a:rPr lang="ko-KR" altLang="en-US" sz="900" dirty="0">
                <a:solidFill>
                  <a:schemeClr val="bg1"/>
                </a:solidFill>
              </a:rPr>
              <a:t>your stylish business and campus life with BIZCAM</a:t>
            </a:r>
            <a:endParaRPr lang="en-US" altLang="ko-KR" sz="900" dirty="0">
              <a:solidFill>
                <a:schemeClr val="bg1"/>
              </a:solidFill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6089509" y="1641559"/>
            <a:ext cx="0" cy="2520000"/>
          </a:xfrm>
          <a:prstGeom prst="straightConnector1">
            <a:avLst/>
          </a:prstGeom>
          <a:ln>
            <a:solidFill>
              <a:srgbClr val="F49FC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6439919" y="1483903"/>
            <a:ext cx="38089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3C </a:t>
            </a:r>
            <a:r>
              <a:rPr lang="en-US" altLang="ko-KR" sz="1100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SWOT </a:t>
            </a:r>
            <a:r>
              <a:rPr lang="en-US" altLang="ko-KR" sz="1100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4P </a:t>
            </a:r>
            <a:r>
              <a:rPr lang="en-US" altLang="ko-KR" sz="1100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Mix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IMC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Expected effect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Budget &amp; Schedule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3736668" y="415152"/>
            <a:ext cx="4718664" cy="840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300000"/>
              </a:lnSpc>
            </a:pPr>
            <a:r>
              <a:rPr lang="en-US" altLang="ko-KR" sz="2000" b="1" i="1" dirty="0">
                <a:gradFill>
                  <a:gsLst>
                    <a:gs pos="0">
                      <a:srgbClr val="732BE4"/>
                    </a:gs>
                    <a:gs pos="58000">
                      <a:srgbClr val="F49FC8"/>
                    </a:gs>
                  </a:gsLst>
                  <a:lin ang="12600000" scaled="0"/>
                </a:gradFill>
                <a:latin typeface="+mn-ea"/>
                <a:cs typeface="Aharoni" panose="02010803020104030203" pitchFamily="2" charset="-79"/>
              </a:rPr>
              <a:t>CONTENTS OF YOUR PRESENTATION</a:t>
            </a:r>
            <a:endParaRPr lang="en-US" altLang="ko-KR" sz="1400" i="1" dirty="0">
              <a:gradFill>
                <a:gsLst>
                  <a:gs pos="0">
                    <a:srgbClr val="732BE4"/>
                  </a:gs>
                  <a:gs pos="58000">
                    <a:srgbClr val="F49FC8"/>
                  </a:gs>
                </a:gsLst>
                <a:lin ang="12600000" scaled="0"/>
              </a:gra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7969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 rot="10800000">
            <a:off x="-12982" y="-14"/>
            <a:ext cx="12204982" cy="2334735"/>
            <a:chOff x="-12982" y="4535966"/>
            <a:chExt cx="12204982" cy="2334735"/>
          </a:xfrm>
        </p:grpSpPr>
        <p:sp>
          <p:nvSpPr>
            <p:cNvPr id="4" name="순서도: 문서 3"/>
            <p:cNvSpPr/>
            <p:nvPr/>
          </p:nvSpPr>
          <p:spPr>
            <a:xfrm flipH="1" flipV="1">
              <a:off x="0" y="5473699"/>
              <a:ext cx="12192000" cy="13842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487"/>
                <a:gd name="connsiteX1" fmla="*/ 21600 w 21600"/>
                <a:gd name="connsiteY1" fmla="*/ 0 h 20487"/>
                <a:gd name="connsiteX2" fmla="*/ 21600 w 21600"/>
                <a:gd name="connsiteY2" fmla="*/ 17322 h 20487"/>
                <a:gd name="connsiteX3" fmla="*/ 0 w 21600"/>
                <a:gd name="connsiteY3" fmla="*/ 20172 h 20487"/>
                <a:gd name="connsiteX4" fmla="*/ 0 w 21600"/>
                <a:gd name="connsiteY4" fmla="*/ 0 h 20487"/>
                <a:gd name="connsiteX0" fmla="*/ 0 w 21600"/>
                <a:gd name="connsiteY0" fmla="*/ 0 h 40392"/>
                <a:gd name="connsiteX1" fmla="*/ 21600 w 21600"/>
                <a:gd name="connsiteY1" fmla="*/ 0 h 40392"/>
                <a:gd name="connsiteX2" fmla="*/ 21600 w 21600"/>
                <a:gd name="connsiteY2" fmla="*/ 17322 h 40392"/>
                <a:gd name="connsiteX3" fmla="*/ 0 w 21600"/>
                <a:gd name="connsiteY3" fmla="*/ 20172 h 40392"/>
                <a:gd name="connsiteX4" fmla="*/ 0 w 21600"/>
                <a:gd name="connsiteY4" fmla="*/ 0 h 40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4039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350" y="-7441"/>
                    <a:pt x="5535" y="7732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732BE4">
                    <a:alpha val="77000"/>
                  </a:srgbClr>
                </a:gs>
                <a:gs pos="100000">
                  <a:srgbClr val="F49FC8">
                    <a:alpha val="78000"/>
                  </a:srgbClr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순서도: 문서 3"/>
            <p:cNvSpPr/>
            <p:nvPr/>
          </p:nvSpPr>
          <p:spPr>
            <a:xfrm flipH="1" flipV="1">
              <a:off x="-12982" y="4702371"/>
              <a:ext cx="12204982" cy="215563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487"/>
                <a:gd name="connsiteX1" fmla="*/ 21600 w 21600"/>
                <a:gd name="connsiteY1" fmla="*/ 0 h 20487"/>
                <a:gd name="connsiteX2" fmla="*/ 21600 w 21600"/>
                <a:gd name="connsiteY2" fmla="*/ 17322 h 20487"/>
                <a:gd name="connsiteX3" fmla="*/ 0 w 21600"/>
                <a:gd name="connsiteY3" fmla="*/ 20172 h 20487"/>
                <a:gd name="connsiteX4" fmla="*/ 0 w 21600"/>
                <a:gd name="connsiteY4" fmla="*/ 0 h 20487"/>
                <a:gd name="connsiteX0" fmla="*/ 0 w 21600"/>
                <a:gd name="connsiteY0" fmla="*/ 0 h 40392"/>
                <a:gd name="connsiteX1" fmla="*/ 21600 w 21600"/>
                <a:gd name="connsiteY1" fmla="*/ 0 h 40392"/>
                <a:gd name="connsiteX2" fmla="*/ 21600 w 21600"/>
                <a:gd name="connsiteY2" fmla="*/ 17322 h 40392"/>
                <a:gd name="connsiteX3" fmla="*/ 0 w 21600"/>
                <a:gd name="connsiteY3" fmla="*/ 20172 h 40392"/>
                <a:gd name="connsiteX4" fmla="*/ 0 w 21600"/>
                <a:gd name="connsiteY4" fmla="*/ 0 h 40392"/>
                <a:gd name="connsiteX0" fmla="*/ 0 w 21600"/>
                <a:gd name="connsiteY0" fmla="*/ 0 h 37691"/>
                <a:gd name="connsiteX1" fmla="*/ 21600 w 21600"/>
                <a:gd name="connsiteY1" fmla="*/ 0 h 37691"/>
                <a:gd name="connsiteX2" fmla="*/ 21600 w 21600"/>
                <a:gd name="connsiteY2" fmla="*/ 17322 h 37691"/>
                <a:gd name="connsiteX3" fmla="*/ 0 w 21600"/>
                <a:gd name="connsiteY3" fmla="*/ 20172 h 37691"/>
                <a:gd name="connsiteX4" fmla="*/ 0 w 21600"/>
                <a:gd name="connsiteY4" fmla="*/ 0 h 37691"/>
                <a:gd name="connsiteX0" fmla="*/ 0 w 21623"/>
                <a:gd name="connsiteY0" fmla="*/ 0 h 40189"/>
                <a:gd name="connsiteX1" fmla="*/ 21600 w 21623"/>
                <a:gd name="connsiteY1" fmla="*/ 0 h 40189"/>
                <a:gd name="connsiteX2" fmla="*/ 21623 w 21623"/>
                <a:gd name="connsiteY2" fmla="*/ 34139 h 40189"/>
                <a:gd name="connsiteX3" fmla="*/ 0 w 21623"/>
                <a:gd name="connsiteY3" fmla="*/ 20172 h 40189"/>
                <a:gd name="connsiteX4" fmla="*/ 0 w 21623"/>
                <a:gd name="connsiteY4" fmla="*/ 0 h 40189"/>
                <a:gd name="connsiteX0" fmla="*/ 0 w 21623"/>
                <a:gd name="connsiteY0" fmla="*/ 0 h 38640"/>
                <a:gd name="connsiteX1" fmla="*/ 21600 w 21623"/>
                <a:gd name="connsiteY1" fmla="*/ 0 h 38640"/>
                <a:gd name="connsiteX2" fmla="*/ 21623 w 21623"/>
                <a:gd name="connsiteY2" fmla="*/ 34139 h 38640"/>
                <a:gd name="connsiteX3" fmla="*/ 0 w 21623"/>
                <a:gd name="connsiteY3" fmla="*/ 20172 h 38640"/>
                <a:gd name="connsiteX4" fmla="*/ 0 w 21623"/>
                <a:gd name="connsiteY4" fmla="*/ 0 h 38640"/>
                <a:gd name="connsiteX0" fmla="*/ 0 w 21623"/>
                <a:gd name="connsiteY0" fmla="*/ 0 h 34139"/>
                <a:gd name="connsiteX1" fmla="*/ 21600 w 21623"/>
                <a:gd name="connsiteY1" fmla="*/ 0 h 34139"/>
                <a:gd name="connsiteX2" fmla="*/ 21623 w 21623"/>
                <a:gd name="connsiteY2" fmla="*/ 34139 h 34139"/>
                <a:gd name="connsiteX3" fmla="*/ 0 w 21623"/>
                <a:gd name="connsiteY3" fmla="*/ 20172 h 34139"/>
                <a:gd name="connsiteX4" fmla="*/ 0 w 21623"/>
                <a:gd name="connsiteY4" fmla="*/ 0 h 34139"/>
                <a:gd name="connsiteX0" fmla="*/ 0 w 21623"/>
                <a:gd name="connsiteY0" fmla="*/ 0 h 40732"/>
                <a:gd name="connsiteX1" fmla="*/ 21600 w 21623"/>
                <a:gd name="connsiteY1" fmla="*/ 0 h 40732"/>
                <a:gd name="connsiteX2" fmla="*/ 21623 w 21623"/>
                <a:gd name="connsiteY2" fmla="*/ 34139 h 40732"/>
                <a:gd name="connsiteX3" fmla="*/ 0 w 21623"/>
                <a:gd name="connsiteY3" fmla="*/ 29782 h 40732"/>
                <a:gd name="connsiteX4" fmla="*/ 0 w 21623"/>
                <a:gd name="connsiteY4" fmla="*/ 0 h 40732"/>
                <a:gd name="connsiteX0" fmla="*/ 0 w 21623"/>
                <a:gd name="connsiteY0" fmla="*/ 0 h 34139"/>
                <a:gd name="connsiteX1" fmla="*/ 21600 w 21623"/>
                <a:gd name="connsiteY1" fmla="*/ 0 h 34139"/>
                <a:gd name="connsiteX2" fmla="*/ 21623 w 21623"/>
                <a:gd name="connsiteY2" fmla="*/ 34139 h 34139"/>
                <a:gd name="connsiteX3" fmla="*/ 0 w 21623"/>
                <a:gd name="connsiteY3" fmla="*/ 29782 h 34139"/>
                <a:gd name="connsiteX4" fmla="*/ 0 w 21623"/>
                <a:gd name="connsiteY4" fmla="*/ 0 h 34139"/>
                <a:gd name="connsiteX0" fmla="*/ 0 w 21623"/>
                <a:gd name="connsiteY0" fmla="*/ 0 h 34139"/>
                <a:gd name="connsiteX1" fmla="*/ 21600 w 21623"/>
                <a:gd name="connsiteY1" fmla="*/ 0 h 34139"/>
                <a:gd name="connsiteX2" fmla="*/ 21623 w 21623"/>
                <a:gd name="connsiteY2" fmla="*/ 34139 h 34139"/>
                <a:gd name="connsiteX3" fmla="*/ 0 w 21623"/>
                <a:gd name="connsiteY3" fmla="*/ 29782 h 34139"/>
                <a:gd name="connsiteX4" fmla="*/ 0 w 21623"/>
                <a:gd name="connsiteY4" fmla="*/ 0 h 34139"/>
                <a:gd name="connsiteX0" fmla="*/ 0 w 21623"/>
                <a:gd name="connsiteY0" fmla="*/ 0 h 31367"/>
                <a:gd name="connsiteX1" fmla="*/ 21600 w 21623"/>
                <a:gd name="connsiteY1" fmla="*/ 0 h 31367"/>
                <a:gd name="connsiteX2" fmla="*/ 21623 w 21623"/>
                <a:gd name="connsiteY2" fmla="*/ 31367 h 31367"/>
                <a:gd name="connsiteX3" fmla="*/ 0 w 21623"/>
                <a:gd name="connsiteY3" fmla="*/ 29782 h 31367"/>
                <a:gd name="connsiteX4" fmla="*/ 0 w 21623"/>
                <a:gd name="connsiteY4" fmla="*/ 0 h 3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23" h="31367">
                  <a:moveTo>
                    <a:pt x="0" y="0"/>
                  </a:moveTo>
                  <a:lnTo>
                    <a:pt x="21600" y="0"/>
                  </a:lnTo>
                  <a:cubicBezTo>
                    <a:pt x="21608" y="11380"/>
                    <a:pt x="21615" y="19987"/>
                    <a:pt x="21623" y="31367"/>
                  </a:cubicBezTo>
                  <a:cubicBezTo>
                    <a:pt x="8460" y="-16496"/>
                    <a:pt x="7628" y="40739"/>
                    <a:pt x="0" y="29782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732BE4">
                    <a:alpha val="79000"/>
                  </a:srgbClr>
                </a:gs>
                <a:gs pos="100000">
                  <a:srgbClr val="F49FC8">
                    <a:alpha val="77000"/>
                  </a:srgbClr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 flipH="1" flipV="1">
              <a:off x="3480397" y="4535966"/>
              <a:ext cx="8711603" cy="2334735"/>
            </a:xfrm>
            <a:custGeom>
              <a:avLst/>
              <a:gdLst>
                <a:gd name="connsiteX0" fmla="*/ 2733805 w 8711603"/>
                <a:gd name="connsiteY0" fmla="*/ 2334007 h 2334735"/>
                <a:gd name="connsiteX1" fmla="*/ 2545031 w 8711603"/>
                <a:gd name="connsiteY1" fmla="*/ 2333212 h 2334735"/>
                <a:gd name="connsiteX2" fmla="*/ 109104 w 8711603"/>
                <a:gd name="connsiteY2" fmla="*/ 1593087 h 2334735"/>
                <a:gd name="connsiteX3" fmla="*/ 0 w 8711603"/>
                <a:gd name="connsiteY3" fmla="*/ 1531354 h 2334735"/>
                <a:gd name="connsiteX4" fmla="*/ 0 w 8711603"/>
                <a:gd name="connsiteY4" fmla="*/ 0 h 2334735"/>
                <a:gd name="connsiteX5" fmla="*/ 8711603 w 8711603"/>
                <a:gd name="connsiteY5" fmla="*/ 0 h 2334735"/>
                <a:gd name="connsiteX6" fmla="*/ 8490246 w 8711603"/>
                <a:gd name="connsiteY6" fmla="*/ 73767 h 2334735"/>
                <a:gd name="connsiteX7" fmla="*/ 2733805 w 8711603"/>
                <a:gd name="connsiteY7" fmla="*/ 2334007 h 2334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11603" h="2334735">
                  <a:moveTo>
                    <a:pt x="2733805" y="2334007"/>
                  </a:moveTo>
                  <a:cubicBezTo>
                    <a:pt x="2671356" y="2335186"/>
                    <a:pt x="2608446" y="2334943"/>
                    <a:pt x="2545031" y="2333212"/>
                  </a:cubicBezTo>
                  <a:cubicBezTo>
                    <a:pt x="1820291" y="2313429"/>
                    <a:pt x="1029677" y="2099298"/>
                    <a:pt x="109104" y="1593087"/>
                  </a:cubicBezTo>
                  <a:lnTo>
                    <a:pt x="0" y="1531354"/>
                  </a:lnTo>
                  <a:lnTo>
                    <a:pt x="0" y="0"/>
                  </a:lnTo>
                  <a:lnTo>
                    <a:pt x="8711603" y="0"/>
                  </a:lnTo>
                  <a:lnTo>
                    <a:pt x="8490246" y="73767"/>
                  </a:lnTo>
                  <a:cubicBezTo>
                    <a:pt x="6162214" y="893860"/>
                    <a:pt x="4669722" y="2297444"/>
                    <a:pt x="2733805" y="2334007"/>
                  </a:cubicBezTo>
                  <a:close/>
                </a:path>
              </a:pathLst>
            </a:custGeom>
            <a:gradFill>
              <a:gsLst>
                <a:gs pos="0">
                  <a:srgbClr val="732BE4">
                    <a:alpha val="79000"/>
                  </a:srgbClr>
                </a:gs>
                <a:gs pos="100000">
                  <a:srgbClr val="F49FC8">
                    <a:alpha val="77000"/>
                  </a:srgbClr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 flipV="1">
              <a:off x="-12982" y="5321299"/>
              <a:ext cx="10261882" cy="1548091"/>
            </a:xfrm>
            <a:custGeom>
              <a:avLst/>
              <a:gdLst>
                <a:gd name="connsiteX0" fmla="*/ 2733805 w 8711603"/>
                <a:gd name="connsiteY0" fmla="*/ 2334007 h 2334735"/>
                <a:gd name="connsiteX1" fmla="*/ 2545031 w 8711603"/>
                <a:gd name="connsiteY1" fmla="*/ 2333212 h 2334735"/>
                <a:gd name="connsiteX2" fmla="*/ 109104 w 8711603"/>
                <a:gd name="connsiteY2" fmla="*/ 1593087 h 2334735"/>
                <a:gd name="connsiteX3" fmla="*/ 0 w 8711603"/>
                <a:gd name="connsiteY3" fmla="*/ 1531354 h 2334735"/>
                <a:gd name="connsiteX4" fmla="*/ 0 w 8711603"/>
                <a:gd name="connsiteY4" fmla="*/ 0 h 2334735"/>
                <a:gd name="connsiteX5" fmla="*/ 8711603 w 8711603"/>
                <a:gd name="connsiteY5" fmla="*/ 0 h 2334735"/>
                <a:gd name="connsiteX6" fmla="*/ 8490246 w 8711603"/>
                <a:gd name="connsiteY6" fmla="*/ 73767 h 2334735"/>
                <a:gd name="connsiteX7" fmla="*/ 2733805 w 8711603"/>
                <a:gd name="connsiteY7" fmla="*/ 2334007 h 2334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11603" h="2334735">
                  <a:moveTo>
                    <a:pt x="2733805" y="2334007"/>
                  </a:moveTo>
                  <a:cubicBezTo>
                    <a:pt x="2671356" y="2335186"/>
                    <a:pt x="2608446" y="2334943"/>
                    <a:pt x="2545031" y="2333212"/>
                  </a:cubicBezTo>
                  <a:cubicBezTo>
                    <a:pt x="1820291" y="2313429"/>
                    <a:pt x="1029677" y="2099298"/>
                    <a:pt x="109104" y="1593087"/>
                  </a:cubicBezTo>
                  <a:lnTo>
                    <a:pt x="0" y="1531354"/>
                  </a:lnTo>
                  <a:lnTo>
                    <a:pt x="0" y="0"/>
                  </a:lnTo>
                  <a:lnTo>
                    <a:pt x="8711603" y="0"/>
                  </a:lnTo>
                  <a:lnTo>
                    <a:pt x="8490246" y="73767"/>
                  </a:lnTo>
                  <a:cubicBezTo>
                    <a:pt x="6162214" y="893860"/>
                    <a:pt x="4669722" y="2297444"/>
                    <a:pt x="2733805" y="2334007"/>
                  </a:cubicBezTo>
                  <a:close/>
                </a:path>
              </a:pathLst>
            </a:custGeom>
            <a:gradFill>
              <a:gsLst>
                <a:gs pos="100000">
                  <a:srgbClr val="732BE4">
                    <a:alpha val="79000"/>
                  </a:srgbClr>
                </a:gs>
                <a:gs pos="0">
                  <a:srgbClr val="F49FC8">
                    <a:alpha val="77000"/>
                  </a:srgbClr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483392" y="3106070"/>
            <a:ext cx="39940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50000"/>
              </a:lnSpc>
            </a:pPr>
            <a:r>
              <a:rPr lang="en-US" altLang="ko-KR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Company </a:t>
            </a: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/ Competitor / </a:t>
            </a:r>
            <a:r>
              <a:rPr lang="en-US" altLang="ko-KR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Customer</a:t>
            </a:r>
          </a:p>
          <a:p>
            <a:pPr algn="r">
              <a:lnSpc>
                <a:spcPct val="250000"/>
              </a:lnSpc>
            </a:pP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Strength / Weakness / Opportunity / Threat</a:t>
            </a:r>
          </a:p>
          <a:p>
            <a:pPr algn="r">
              <a:lnSpc>
                <a:spcPct val="250000"/>
              </a:lnSpc>
            </a:pPr>
            <a:r>
              <a:rPr lang="en-US" altLang="ko-KR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Product </a:t>
            </a: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/ Price / Place / </a:t>
            </a:r>
            <a:r>
              <a:rPr lang="en-US" altLang="ko-KR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Promotion</a:t>
            </a:r>
            <a:endParaRPr lang="en-US" altLang="ko-KR" sz="1200" i="1" dirty="0">
              <a:solidFill>
                <a:prstClr val="white">
                  <a:lumMod val="75000"/>
                </a:prstClr>
              </a:solidFill>
              <a:latin typeface="+mn-ea"/>
              <a:cs typeface="Aharoni" panose="02010803020104030203" pitchFamily="2" charset="-79"/>
            </a:endParaRPr>
          </a:p>
          <a:p>
            <a:pPr algn="r">
              <a:lnSpc>
                <a:spcPct val="250000"/>
              </a:lnSpc>
            </a:pP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Integration Marketing Communication</a:t>
            </a:r>
          </a:p>
          <a:p>
            <a:pPr algn="r">
              <a:lnSpc>
                <a:spcPct val="250000"/>
              </a:lnSpc>
            </a:pPr>
            <a:r>
              <a:rPr lang="ko-KR" altLang="en-US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기대효과</a:t>
            </a:r>
            <a:endParaRPr lang="en-US" altLang="ko-KR" sz="1200" i="1" dirty="0">
              <a:solidFill>
                <a:prstClr val="white">
                  <a:lumMod val="75000"/>
                </a:prstClr>
              </a:solidFill>
              <a:latin typeface="+mn-ea"/>
              <a:cs typeface="Aharoni" panose="02010803020104030203" pitchFamily="2" charset="-79"/>
            </a:endParaRPr>
          </a:p>
          <a:p>
            <a:pPr algn="r">
              <a:lnSpc>
                <a:spcPct val="250000"/>
              </a:lnSpc>
            </a:pPr>
            <a:r>
              <a:rPr lang="ko-KR" altLang="en-US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예산 </a:t>
            </a:r>
            <a:r>
              <a:rPr lang="en-US" altLang="ko-KR" sz="12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/ </a:t>
            </a:r>
            <a:r>
              <a:rPr lang="ko-KR" altLang="en-US" sz="1200" i="1" dirty="0" smtClean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스케줄</a:t>
            </a:r>
            <a:endParaRPr lang="en-US" altLang="ko-KR" sz="1200" i="1" dirty="0">
              <a:solidFill>
                <a:prstClr val="white">
                  <a:lumMod val="75000"/>
                </a:prst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659267" y="101014"/>
            <a:ext cx="5178769" cy="1111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altLang="ko-KR" sz="2000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000" i="1" dirty="0">
                <a:solidFill>
                  <a:schemeClr val="bg1"/>
                </a:solidFill>
                <a:cs typeface="Aharoni" panose="02010803020104030203" pitchFamily="2" charset="-79"/>
              </a:rPr>
              <a:t>POINT </a:t>
            </a:r>
            <a:r>
              <a:rPr lang="en-US" altLang="ko-KR" sz="28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900" b="1" i="1" dirty="0">
              <a:solidFill>
                <a:schemeClr val="bg1"/>
              </a:solidFill>
            </a:endParaRPr>
          </a:p>
          <a:p>
            <a:pPr algn="r">
              <a:lnSpc>
                <a:spcPct val="250000"/>
              </a:lnSpc>
            </a:pPr>
            <a:r>
              <a:rPr lang="ko-KR" altLang="en-US" sz="900" dirty="0" smtClean="0">
                <a:solidFill>
                  <a:schemeClr val="bg1"/>
                </a:solidFill>
              </a:rPr>
              <a:t>Enjoy </a:t>
            </a:r>
            <a:r>
              <a:rPr lang="ko-KR" altLang="en-US" sz="900" dirty="0">
                <a:solidFill>
                  <a:schemeClr val="bg1"/>
                </a:solidFill>
              </a:rPr>
              <a:t>your stylish business and campus life with BIZCAM</a:t>
            </a:r>
            <a:endParaRPr lang="en-US" altLang="ko-KR" sz="900" dirty="0">
              <a:solidFill>
                <a:schemeClr val="bg1"/>
              </a:solidFill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6089509" y="3356059"/>
            <a:ext cx="0" cy="2520000"/>
          </a:xfrm>
          <a:prstGeom prst="straightConnector1">
            <a:avLst/>
          </a:prstGeom>
          <a:ln>
            <a:solidFill>
              <a:srgbClr val="F49FC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6439919" y="3198403"/>
            <a:ext cx="38089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3C </a:t>
            </a:r>
            <a:r>
              <a:rPr lang="en-US" altLang="ko-KR" sz="1100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SWOT </a:t>
            </a:r>
            <a:r>
              <a:rPr lang="en-US" altLang="ko-KR" sz="1100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4P </a:t>
            </a:r>
            <a:r>
              <a:rPr lang="en-US" altLang="ko-KR" sz="1100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Mix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IMC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Expected effect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Clr>
                <a:srgbClr val="732BE4"/>
              </a:buClr>
              <a:buFont typeface="Wingdings" panose="05000000000000000000" pitchFamily="2" charset="2"/>
              <a:buChar char="§"/>
            </a:pPr>
            <a:r>
              <a:rPr lang="en-US" altLang="ko-KR" sz="1400" b="1" i="1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Budget &amp; Schedule</a:t>
            </a:r>
            <a:endParaRPr lang="ko-KR" altLang="en-US" sz="1100" i="1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339289" y="2260670"/>
            <a:ext cx="4718664" cy="840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300000"/>
              </a:lnSpc>
            </a:pPr>
            <a:r>
              <a:rPr lang="en-US" altLang="ko-KR" sz="2000" b="1" i="1" dirty="0">
                <a:gradFill>
                  <a:gsLst>
                    <a:gs pos="0">
                      <a:srgbClr val="732BE4"/>
                    </a:gs>
                    <a:gs pos="58000">
                      <a:srgbClr val="F49FC8"/>
                    </a:gs>
                  </a:gsLst>
                  <a:lin ang="12600000" scaled="0"/>
                </a:gradFill>
                <a:latin typeface="+mn-ea"/>
                <a:cs typeface="Aharoni" panose="02010803020104030203" pitchFamily="2" charset="-79"/>
              </a:rPr>
              <a:t>CONTENTS OF YOUR PRESENTATION</a:t>
            </a:r>
            <a:endParaRPr lang="en-US" altLang="ko-KR" sz="1400" i="1" dirty="0">
              <a:gradFill>
                <a:gsLst>
                  <a:gs pos="0">
                    <a:srgbClr val="732BE4"/>
                  </a:gs>
                  <a:gs pos="58000">
                    <a:srgbClr val="F49FC8"/>
                  </a:gs>
                </a:gsLst>
                <a:lin ang="12600000" scaled="0"/>
              </a:gra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550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그룹 38"/>
          <p:cNvGrpSpPr/>
          <p:nvPr/>
        </p:nvGrpSpPr>
        <p:grpSpPr>
          <a:xfrm>
            <a:off x="-18816" y="-9525"/>
            <a:ext cx="12210816" cy="1214212"/>
            <a:chOff x="-18816" y="-9525"/>
            <a:chExt cx="12210816" cy="1214212"/>
          </a:xfrm>
        </p:grpSpPr>
        <p:sp>
          <p:nvSpPr>
            <p:cNvPr id="26" name="순서도: 문서 3"/>
            <p:cNvSpPr/>
            <p:nvPr/>
          </p:nvSpPr>
          <p:spPr>
            <a:xfrm flipH="1">
              <a:off x="-12982" y="1"/>
              <a:ext cx="12204982" cy="1204686"/>
            </a:xfrm>
            <a:prstGeom prst="rect">
              <a:avLst/>
            </a:prstGeom>
            <a:gradFill>
              <a:gsLst>
                <a:gs pos="0">
                  <a:srgbClr val="732BE4">
                    <a:alpha val="79000"/>
                  </a:srgbClr>
                </a:gs>
                <a:gs pos="100000">
                  <a:srgbClr val="F49FC8">
                    <a:alpha val="77000"/>
                  </a:srgbClr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3" name="그룹 32"/>
            <p:cNvGrpSpPr/>
            <p:nvPr/>
          </p:nvGrpSpPr>
          <p:grpSpPr>
            <a:xfrm>
              <a:off x="5595173" y="78427"/>
              <a:ext cx="995538" cy="995538"/>
              <a:chOff x="5360545" y="158147"/>
              <a:chExt cx="1187533" cy="1187533"/>
            </a:xfrm>
          </p:grpSpPr>
          <p:sp>
            <p:nvSpPr>
              <p:cNvPr id="28" name="타원 27"/>
              <p:cNvSpPr/>
              <p:nvPr/>
            </p:nvSpPr>
            <p:spPr>
              <a:xfrm>
                <a:off x="5360545" y="158147"/>
                <a:ext cx="1187533" cy="1187533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b="1" i="1">
                  <a:latin typeface="+mj-lt"/>
                </a:endParaRPr>
              </a:p>
            </p:txBody>
          </p:sp>
          <p:sp>
            <p:nvSpPr>
              <p:cNvPr id="29" name="타원 28"/>
              <p:cNvSpPr/>
              <p:nvPr/>
            </p:nvSpPr>
            <p:spPr>
              <a:xfrm>
                <a:off x="5503979" y="303896"/>
                <a:ext cx="906339" cy="906339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b="1" i="1">
                  <a:latin typeface="+mj-lt"/>
                </a:endParaRPr>
              </a:p>
            </p:txBody>
          </p:sp>
          <p:sp>
            <p:nvSpPr>
              <p:cNvPr id="30" name="타원 29"/>
              <p:cNvSpPr/>
              <p:nvPr/>
            </p:nvSpPr>
            <p:spPr>
              <a:xfrm>
                <a:off x="5701203" y="501120"/>
                <a:ext cx="520303" cy="520303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b="1" i="1" dirty="0">
                    <a:latin typeface="+mj-lt"/>
                  </a:rPr>
                  <a:t>1</a:t>
                </a:r>
                <a:endParaRPr lang="ko-KR" altLang="en-US" b="1" i="1" dirty="0">
                  <a:latin typeface="+mj-lt"/>
                </a:endParaRPr>
              </a:p>
            </p:txBody>
          </p:sp>
          <p:sp>
            <p:nvSpPr>
              <p:cNvPr id="31" name="원호 30"/>
              <p:cNvSpPr/>
              <p:nvPr/>
            </p:nvSpPr>
            <p:spPr>
              <a:xfrm>
                <a:off x="5694159" y="501119"/>
                <a:ext cx="520303" cy="520303"/>
              </a:xfrm>
              <a:prstGeom prst="arc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b="1" i="1">
                  <a:latin typeface="+mj-lt"/>
                </a:endParaRPr>
              </a:p>
            </p:txBody>
          </p:sp>
          <p:sp>
            <p:nvSpPr>
              <p:cNvPr id="32" name="원호 31"/>
              <p:cNvSpPr/>
              <p:nvPr/>
            </p:nvSpPr>
            <p:spPr>
              <a:xfrm>
                <a:off x="5691720" y="497503"/>
                <a:ext cx="520303" cy="520303"/>
              </a:xfrm>
              <a:prstGeom prst="arc">
                <a:avLst>
                  <a:gd name="adj1" fmla="val 5458231"/>
                  <a:gd name="adj2" fmla="val 10798856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b="1" i="1">
                  <a:latin typeface="+mj-lt"/>
                </a:endParaRPr>
              </a:p>
            </p:txBody>
          </p:sp>
        </p:grpSp>
        <p:sp>
          <p:nvSpPr>
            <p:cNvPr id="34" name="직사각형 33"/>
            <p:cNvSpPr/>
            <p:nvPr/>
          </p:nvSpPr>
          <p:spPr>
            <a:xfrm>
              <a:off x="322844" y="235670"/>
              <a:ext cx="4936503" cy="5749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ko-KR" i="1" dirty="0">
                  <a:solidFill>
                    <a:prstClr val="white"/>
                  </a:solidFill>
                </a:rPr>
                <a:t>POWER POINT </a:t>
              </a:r>
              <a:r>
                <a:rPr lang="en-US" altLang="ko-KR" sz="2400" b="1" i="1" dirty="0" smtClean="0">
                  <a:solidFill>
                    <a:prstClr val="white"/>
                  </a:solidFill>
                </a:rPr>
                <a:t>PRESENTATION</a:t>
              </a:r>
              <a:endParaRPr lang="en-US" altLang="ko-KR" sz="2400" b="1" i="1" dirty="0">
                <a:solidFill>
                  <a:prstClr val="white"/>
                </a:solidFill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7135159" y="200234"/>
              <a:ext cx="3901141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ko-KR" sz="1000" dirty="0">
                  <a:solidFill>
                    <a:prstClr val="white">
                      <a:alpha val="63000"/>
                    </a:prstClr>
                  </a:solidFill>
                </a:rPr>
                <a:t>PowerPoint is a computer program created by Microsoft Office Microsoft Office PowerPoint is the presentation program used the most in the world.</a:t>
              </a:r>
              <a:r>
                <a:rPr lang="ko-KR" altLang="en-US" sz="1000" dirty="0">
                  <a:solidFill>
                    <a:prstClr val="white">
                      <a:alpha val="63000"/>
                    </a:prstClr>
                  </a:solidFill>
                </a:rPr>
                <a:t> </a:t>
              </a:r>
            </a:p>
          </p:txBody>
        </p:sp>
        <p:sp>
          <p:nvSpPr>
            <p:cNvPr id="37" name="직각 삼각형 36"/>
            <p:cNvSpPr/>
            <p:nvPr/>
          </p:nvSpPr>
          <p:spPr>
            <a:xfrm rot="5400000">
              <a:off x="-62923" y="34582"/>
              <a:ext cx="451132" cy="362918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114300" dir="2700000" sx="91000" sy="9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3" name="직사각형 72"/>
          <p:cNvSpPr/>
          <p:nvPr/>
        </p:nvSpPr>
        <p:spPr>
          <a:xfrm>
            <a:off x="4662804" y="4802069"/>
            <a:ext cx="6265163" cy="171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3A3A3A"/>
                </a:solidFill>
              </a:rPr>
              <a:t>CONTENTS</a:t>
            </a:r>
            <a:endParaRPr lang="en-US" altLang="ko-KR" sz="1400" b="1" dirty="0">
              <a:solidFill>
                <a:srgbClr val="3A3A3A"/>
              </a:solidFill>
            </a:endParaRPr>
          </a:p>
          <a:p>
            <a:pPr>
              <a:lnSpc>
                <a:spcPct val="250000"/>
              </a:lnSpc>
            </a:pPr>
            <a:r>
              <a:rPr lang="ko-KR" altLang="en-US" sz="14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</a:t>
            </a: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 </a:t>
            </a:r>
          </a:p>
        </p:txBody>
      </p:sp>
      <p:graphicFrame>
        <p:nvGraphicFramePr>
          <p:cNvPr id="74" name="차트 73"/>
          <p:cNvGraphicFramePr/>
          <p:nvPr>
            <p:extLst>
              <p:ext uri="{D42A27DB-BD31-4B8C-83A1-F6EECF244321}">
                <p14:modId xmlns:p14="http://schemas.microsoft.com/office/powerpoint/2010/main" val="3254895488"/>
              </p:ext>
            </p:extLst>
          </p:nvPr>
        </p:nvGraphicFramePr>
        <p:xfrm>
          <a:off x="1005801" y="3411507"/>
          <a:ext cx="3061140" cy="317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5" name="직사각형 74"/>
          <p:cNvSpPr/>
          <p:nvPr/>
        </p:nvSpPr>
        <p:spPr>
          <a:xfrm>
            <a:off x="1220368" y="1851588"/>
            <a:ext cx="2895104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</a:rPr>
              <a:t>Enjoy </a:t>
            </a: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76" name="타원 75"/>
          <p:cNvSpPr/>
          <p:nvPr/>
        </p:nvSpPr>
        <p:spPr>
          <a:xfrm>
            <a:off x="4614463" y="1999955"/>
            <a:ext cx="1020068" cy="1020070"/>
          </a:xfrm>
          <a:prstGeom prst="ellipse">
            <a:avLst/>
          </a:prstGeom>
          <a:noFill/>
          <a:ln>
            <a:gradFill flip="none" rotWithShape="1">
              <a:gsLst>
                <a:gs pos="0">
                  <a:srgbClr val="F49FC8"/>
                </a:gs>
                <a:gs pos="100000">
                  <a:srgbClr val="732BE4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4656953" y="2370612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</a:rPr>
              <a:t>A</a:t>
            </a:r>
            <a:endParaRPr lang="en-US" altLang="ko-KR" sz="900" b="1" dirty="0">
              <a:solidFill>
                <a:srgbClr val="3A3A3A"/>
              </a:solidFill>
            </a:endParaRPr>
          </a:p>
        </p:txBody>
      </p:sp>
      <p:sp>
        <p:nvSpPr>
          <p:cNvPr id="78" name="타원 77"/>
          <p:cNvSpPr/>
          <p:nvPr/>
        </p:nvSpPr>
        <p:spPr>
          <a:xfrm>
            <a:off x="5945942" y="1999955"/>
            <a:ext cx="1020068" cy="1020070"/>
          </a:xfrm>
          <a:prstGeom prst="ellipse">
            <a:avLst/>
          </a:prstGeom>
          <a:noFill/>
          <a:ln>
            <a:gradFill flip="none" rotWithShape="1">
              <a:gsLst>
                <a:gs pos="0">
                  <a:srgbClr val="F49FC8"/>
                </a:gs>
                <a:gs pos="100000">
                  <a:srgbClr val="732BE4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6001770" y="2370612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</a:rPr>
              <a:t>B</a:t>
            </a:r>
            <a:endParaRPr lang="en-US" altLang="ko-KR" sz="900" b="1" dirty="0">
              <a:solidFill>
                <a:srgbClr val="3A3A3A"/>
              </a:solidFill>
            </a:endParaRPr>
          </a:p>
        </p:txBody>
      </p:sp>
      <p:sp>
        <p:nvSpPr>
          <p:cNvPr id="80" name="타원 79"/>
          <p:cNvSpPr/>
          <p:nvPr/>
        </p:nvSpPr>
        <p:spPr>
          <a:xfrm>
            <a:off x="7277420" y="1999955"/>
            <a:ext cx="1020068" cy="1020070"/>
          </a:xfrm>
          <a:prstGeom prst="ellipse">
            <a:avLst/>
          </a:prstGeom>
          <a:noFill/>
          <a:ln>
            <a:gradFill flip="none" rotWithShape="1">
              <a:gsLst>
                <a:gs pos="0">
                  <a:srgbClr val="F49FC8"/>
                </a:gs>
                <a:gs pos="100000">
                  <a:srgbClr val="732BE4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7332690" y="2355144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</a:rPr>
              <a:t>C</a:t>
            </a:r>
            <a:endParaRPr lang="en-US" altLang="ko-KR" sz="900" b="1" dirty="0">
              <a:solidFill>
                <a:srgbClr val="3A3A3A"/>
              </a:solidFill>
            </a:endParaRPr>
          </a:p>
        </p:txBody>
      </p:sp>
      <p:sp>
        <p:nvSpPr>
          <p:cNvPr id="82" name="타원 81"/>
          <p:cNvSpPr/>
          <p:nvPr/>
        </p:nvSpPr>
        <p:spPr>
          <a:xfrm>
            <a:off x="8608899" y="1999955"/>
            <a:ext cx="1020068" cy="1020070"/>
          </a:xfrm>
          <a:prstGeom prst="ellipse">
            <a:avLst/>
          </a:prstGeom>
          <a:noFill/>
          <a:ln>
            <a:gradFill flip="none" rotWithShape="1">
              <a:gsLst>
                <a:gs pos="0">
                  <a:srgbClr val="F49FC8"/>
                </a:gs>
                <a:gs pos="100000">
                  <a:srgbClr val="732BE4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8625967" y="2370612"/>
            <a:ext cx="981404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</a:rPr>
              <a:t>D</a:t>
            </a:r>
            <a:endParaRPr lang="en-US" altLang="ko-KR" sz="900" b="1" dirty="0">
              <a:solidFill>
                <a:srgbClr val="3A3A3A"/>
              </a:solidFill>
            </a:endParaRPr>
          </a:p>
        </p:txBody>
      </p:sp>
      <p:sp>
        <p:nvSpPr>
          <p:cNvPr id="84" name="타원 83"/>
          <p:cNvSpPr/>
          <p:nvPr/>
        </p:nvSpPr>
        <p:spPr>
          <a:xfrm>
            <a:off x="9940378" y="1999955"/>
            <a:ext cx="1020068" cy="1020070"/>
          </a:xfrm>
          <a:prstGeom prst="ellipse">
            <a:avLst/>
          </a:prstGeom>
          <a:noFill/>
          <a:ln>
            <a:gradFill flip="none" rotWithShape="1">
              <a:gsLst>
                <a:gs pos="0">
                  <a:srgbClr val="F49FC8"/>
                </a:gs>
                <a:gs pos="100000">
                  <a:srgbClr val="732BE4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10002967" y="2370612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</a:rPr>
              <a:t>E</a:t>
            </a:r>
            <a:endParaRPr lang="en-US" altLang="ko-KR" sz="900" b="1" dirty="0">
              <a:solidFill>
                <a:srgbClr val="3A3A3A"/>
              </a:solidFill>
            </a:endParaRPr>
          </a:p>
        </p:txBody>
      </p:sp>
      <p:grpSp>
        <p:nvGrpSpPr>
          <p:cNvPr id="86" name="그룹 85"/>
          <p:cNvGrpSpPr/>
          <p:nvPr/>
        </p:nvGrpSpPr>
        <p:grpSpPr>
          <a:xfrm>
            <a:off x="7042082" y="2401571"/>
            <a:ext cx="159267" cy="233077"/>
            <a:chOff x="4371840" y="2318350"/>
            <a:chExt cx="252000" cy="368787"/>
          </a:xfrm>
        </p:grpSpPr>
        <p:sp>
          <p:nvSpPr>
            <p:cNvPr id="87" name="타원 86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prstClr val="white"/>
                  </a:solidFill>
                </a:rPr>
                <a:t>▶</a:t>
              </a:r>
              <a:endParaRPr lang="ko-KR" altLang="en-US" sz="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9" name="그룹 88"/>
          <p:cNvGrpSpPr/>
          <p:nvPr/>
        </p:nvGrpSpPr>
        <p:grpSpPr>
          <a:xfrm>
            <a:off x="5706271" y="2407795"/>
            <a:ext cx="159267" cy="233077"/>
            <a:chOff x="4371840" y="2318350"/>
            <a:chExt cx="252000" cy="368787"/>
          </a:xfrm>
        </p:grpSpPr>
        <p:sp>
          <p:nvSpPr>
            <p:cNvPr id="90" name="타원 89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prstClr val="white"/>
                  </a:solidFill>
                </a:rPr>
                <a:t>▶</a:t>
              </a:r>
              <a:endParaRPr lang="ko-KR" altLang="en-US" sz="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8381727" y="2395347"/>
            <a:ext cx="159267" cy="233077"/>
            <a:chOff x="4371840" y="2318350"/>
            <a:chExt cx="252000" cy="368787"/>
          </a:xfrm>
        </p:grpSpPr>
        <p:sp>
          <p:nvSpPr>
            <p:cNvPr id="93" name="타원 92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prstClr val="white"/>
                  </a:solidFill>
                </a:rPr>
                <a:t>▶</a:t>
              </a:r>
              <a:endParaRPr lang="ko-KR" altLang="en-US" sz="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9725841" y="2395347"/>
            <a:ext cx="159267" cy="233077"/>
            <a:chOff x="4371840" y="2318350"/>
            <a:chExt cx="252000" cy="368787"/>
          </a:xfrm>
        </p:grpSpPr>
        <p:sp>
          <p:nvSpPr>
            <p:cNvPr id="96" name="타원 95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prstClr val="white"/>
                  </a:solidFill>
                </a:rPr>
                <a:t>▶</a:t>
              </a:r>
              <a:endParaRPr lang="ko-KR" altLang="en-US" sz="1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9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201</Words>
  <Application>Microsoft Office PowerPoint</Application>
  <PresentationFormat>와이드스크린</PresentationFormat>
  <Paragraphs>49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Aharoni</vt:lpstr>
      <vt:lpstr>맑은 고딕</vt:lpstr>
      <vt:lpstr>Arial</vt:lpstr>
      <vt:lpstr>Wingdings</vt:lpstr>
      <vt:lpstr>106_Office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139</cp:revision>
  <dcterms:created xsi:type="dcterms:W3CDTF">2017-08-07T07:53:17Z</dcterms:created>
  <dcterms:modified xsi:type="dcterms:W3CDTF">2024-06-03T01:53:05Z</dcterms:modified>
</cp:coreProperties>
</file>