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7AB"/>
    <a:srgbClr val="8E1D31"/>
    <a:srgbClr val="752231"/>
    <a:srgbClr val="FFFFFF"/>
    <a:srgbClr val="FFDE00"/>
    <a:srgbClr val="FFA500"/>
    <a:srgbClr val="C53962"/>
    <a:srgbClr val="161F32"/>
    <a:srgbClr val="1C2840"/>
    <a:srgbClr val="213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solidFill>
              <a:srgbClr val="A3A7AB"/>
            </a:solidFill>
            <a:ln w="19050">
              <a:noFill/>
            </a:ln>
            <a:effectLst/>
          </c:spPr>
          <c:invertIfNegative val="0"/>
          <c:dPt>
            <c:idx val="11"/>
            <c:invertIfNegative val="0"/>
            <c:bubble3D val="0"/>
          </c:dPt>
          <c:dLbls>
            <c:numFmt formatCode="#,##0_);\(#,##0\)" sourceLinked="0"/>
            <c:spPr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  <c:txPr>
              <a:bodyPr rot="0" anchor="ctr" anchorCtr="0"/>
              <a:lstStyle/>
              <a:p>
                <a:pPr>
                  <a:defRPr/>
                </a:pPr>
                <a:endParaRPr lang="ko-KR"/>
              </a:p>
            </c:txPr>
            <c:dLblPos val="in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31</c:v>
                </c:pt>
                <c:pt idx="1">
                  <c:v>67</c:v>
                </c:pt>
                <c:pt idx="2">
                  <c:v>24</c:v>
                </c:pt>
                <c:pt idx="3">
                  <c:v>19</c:v>
                </c:pt>
                <c:pt idx="4">
                  <c:v>52</c:v>
                </c:pt>
                <c:pt idx="5">
                  <c:v>45</c:v>
                </c:pt>
                <c:pt idx="6">
                  <c:v>63</c:v>
                </c:pt>
                <c:pt idx="7">
                  <c:v>35</c:v>
                </c:pt>
                <c:pt idx="8">
                  <c:v>72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열1</c:v>
                </c:pt>
              </c:strCache>
            </c:strRef>
          </c:tx>
          <c:spPr>
            <a:solidFill>
              <a:srgbClr val="A3A7AB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7"/>
        <c:overlap val="100"/>
        <c:axId val="907415488"/>
        <c:axId val="907402976"/>
      </c:barChart>
      <c:catAx>
        <c:axId val="907415488"/>
        <c:scaling>
          <c:orientation val="minMax"/>
        </c:scaling>
        <c:delete val="0"/>
        <c:axPos val="b"/>
        <c:minorGridlines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ko-KR"/>
          </a:p>
        </c:txPr>
        <c:crossAx val="907402976"/>
        <c:crosses val="autoZero"/>
        <c:auto val="1"/>
        <c:lblAlgn val="ctr"/>
        <c:lblOffset val="100"/>
        <c:noMultiLvlLbl val="0"/>
      </c:catAx>
      <c:valAx>
        <c:axId val="90740297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50000"/>
                  </a:schemeClr>
                </a:solidFill>
              </a:defRPr>
            </a:pPr>
            <a:endParaRPr lang="ko-KR"/>
          </a:p>
        </c:txPr>
        <c:crossAx val="9074154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pattFill prst="ltHorz">
              <a:fgClr>
                <a:schemeClr val="bg1"/>
              </a:fgClr>
              <a:bgClr>
                <a:schemeClr val="bg1">
                  <a:lumMod val="85000"/>
                </a:schemeClr>
              </a:bgClr>
            </a:pattFill>
            <a:ln w="19050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  <c:pt idx="6">
                  <c:v>31</c:v>
                </c:pt>
                <c:pt idx="7">
                  <c:v>35</c:v>
                </c:pt>
                <c:pt idx="8">
                  <c:v>48</c:v>
                </c:pt>
                <c:pt idx="9">
                  <c:v>56</c:v>
                </c:pt>
                <c:pt idx="10">
                  <c:v>46</c:v>
                </c:pt>
                <c:pt idx="1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907414400"/>
        <c:axId val="907408416"/>
      </c:barChart>
      <c:catAx>
        <c:axId val="9074144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07408416"/>
        <c:crosses val="autoZero"/>
        <c:auto val="1"/>
        <c:lblAlgn val="ctr"/>
        <c:lblOffset val="100"/>
        <c:noMultiLvlLbl val="0"/>
      </c:catAx>
      <c:valAx>
        <c:axId val="9074084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0741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39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795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3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528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831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5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590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8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615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8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43FEB-CA4E-45D7-9007-AB8705F7A7B5}" type="datetimeFigureOut">
              <a:rPr lang="ko-KR" altLang="en-US" smtClean="0"/>
              <a:t>2024-06-18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36F23-2DE0-4C93-9E4D-3BD093BFA6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157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D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모서리가 둥근 직사각형 16"/>
          <p:cNvSpPr/>
          <p:nvPr/>
        </p:nvSpPr>
        <p:spPr>
          <a:xfrm>
            <a:off x="9189765" y="1327742"/>
            <a:ext cx="1042804" cy="398267"/>
          </a:xfrm>
          <a:prstGeom prst="roundRect">
            <a:avLst>
              <a:gd name="adj" fmla="val 50000"/>
            </a:avLst>
          </a:prstGeom>
          <a:solidFill>
            <a:srgbClr val="ABAFB3"/>
          </a:solidFill>
          <a:ln w="31750">
            <a:solidFill>
              <a:schemeClr val="bg1">
                <a:lumMod val="50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0" y="0"/>
            <a:ext cx="12192000" cy="1180037"/>
          </a:xfrm>
          <a:prstGeom prst="rect">
            <a:avLst/>
          </a:prstGeom>
          <a:solidFill>
            <a:srgbClr val="ED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3" name="차트 2"/>
          <p:cNvGraphicFramePr/>
          <p:nvPr>
            <p:extLst>
              <p:ext uri="{D42A27DB-BD31-4B8C-83A1-F6EECF244321}">
                <p14:modId xmlns:p14="http://schemas.microsoft.com/office/powerpoint/2010/main" val="3972033190"/>
              </p:ext>
            </p:extLst>
          </p:nvPr>
        </p:nvGraphicFramePr>
        <p:xfrm>
          <a:off x="1459258" y="2191972"/>
          <a:ext cx="9368397" cy="3553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모서리가 둥근 직사각형 1"/>
          <p:cNvSpPr/>
          <p:nvPr/>
        </p:nvSpPr>
        <p:spPr>
          <a:xfrm>
            <a:off x="1596570" y="466271"/>
            <a:ext cx="7039429" cy="1335314"/>
          </a:xfrm>
          <a:prstGeom prst="roundRect">
            <a:avLst>
              <a:gd name="adj" fmla="val 3624"/>
            </a:avLst>
          </a:prstGeom>
          <a:gradFill>
            <a:gsLst>
              <a:gs pos="0">
                <a:srgbClr val="F77A78"/>
              </a:gs>
              <a:gs pos="100000">
                <a:srgbClr val="E34451"/>
              </a:gs>
            </a:gsLst>
            <a:lin ang="5400000" scaled="1"/>
          </a:gradFill>
          <a:ln w="28575">
            <a:solidFill>
              <a:schemeClr val="tx1">
                <a:lumMod val="50000"/>
                <a:lumOff val="50000"/>
                <a:alpha val="4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4645479" y="553356"/>
            <a:ext cx="37338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sz="1600" i="1" dirty="0">
                <a:solidFill>
                  <a:schemeClr val="bg1"/>
                </a:solidFill>
              </a:rPr>
              <a:t>POWER </a:t>
            </a:r>
            <a:r>
              <a:rPr lang="en-US" altLang="ko-KR" sz="1600" i="1" dirty="0" smtClean="0">
                <a:solidFill>
                  <a:schemeClr val="bg1"/>
                </a:solidFill>
              </a:rPr>
              <a:t>POINT </a:t>
            </a:r>
            <a:r>
              <a:rPr lang="en-US" altLang="ko-KR" sz="20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000" b="1" i="1" dirty="0">
              <a:solidFill>
                <a:schemeClr val="bg1"/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700" dirty="0">
                <a:solidFill>
                  <a:schemeClr val="bg1"/>
                </a:solidFill>
              </a:rPr>
              <a:t>Enjoy your stylish business </a:t>
            </a:r>
            <a:r>
              <a:rPr lang="en-US" altLang="ko-KR" sz="700" dirty="0" smtClean="0">
                <a:solidFill>
                  <a:schemeClr val="bg1"/>
                </a:solidFill>
              </a:rPr>
              <a:t>and </a:t>
            </a:r>
            <a:r>
              <a:rPr lang="en-US" altLang="ko-KR" sz="700" dirty="0">
                <a:solidFill>
                  <a:schemeClr val="bg1"/>
                </a:solidFill>
              </a:rPr>
              <a:t>campus </a:t>
            </a:r>
            <a:r>
              <a:rPr lang="en-US" altLang="ko-KR" sz="700" dirty="0" smtClean="0">
                <a:solidFill>
                  <a:schemeClr val="bg1"/>
                </a:solidFill>
              </a:rPr>
              <a:t>life </a:t>
            </a:r>
            <a:r>
              <a:rPr lang="en-US" altLang="ko-KR" sz="700" dirty="0">
                <a:solidFill>
                  <a:schemeClr val="bg1"/>
                </a:solidFill>
              </a:rPr>
              <a:t>with BIZCAM </a:t>
            </a:r>
          </a:p>
          <a:p>
            <a:pPr algn="r">
              <a:lnSpc>
                <a:spcPct val="150000"/>
              </a:lnSpc>
            </a:pPr>
            <a:r>
              <a:rPr lang="ko-KR" altLang="en-US" dirty="0" smtClean="0">
                <a:solidFill>
                  <a:schemeClr val="bg1">
                    <a:lumMod val="95000"/>
                  </a:scheme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파워포인트 기본 차트 어떻게 변화시킬까</a:t>
            </a:r>
            <a:endParaRPr lang="en-US" altLang="ko-KR" dirty="0">
              <a:solidFill>
                <a:schemeClr val="bg1">
                  <a:lumMod val="95000"/>
                </a:scheme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308274048"/>
              </p:ext>
            </p:extLst>
          </p:nvPr>
        </p:nvGraphicFramePr>
        <p:xfrm>
          <a:off x="1862197" y="350157"/>
          <a:ext cx="2517656" cy="1357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직사각형 9"/>
          <p:cNvSpPr/>
          <p:nvPr/>
        </p:nvSpPr>
        <p:spPr>
          <a:xfrm>
            <a:off x="1517483" y="5927305"/>
            <a:ext cx="62559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기본 누적 막대 그래프라면 믿으실까요</a:t>
            </a:r>
            <a:r>
              <a:rPr lang="en-US" altLang="ko-K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Enjoy </a:t>
            </a:r>
            <a:r>
              <a: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stylish business and campus life with BIZCAM 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6587217" y="6296637"/>
            <a:ext cx="4097564" cy="125152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587217" y="6296637"/>
            <a:ext cx="2268000" cy="125152"/>
          </a:xfrm>
          <a:prstGeom prst="roundRect">
            <a:avLst>
              <a:gd name="adj" fmla="val 50000"/>
            </a:avLst>
          </a:prstGeom>
          <a:solidFill>
            <a:srgbClr val="E3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8695559" y="6227084"/>
            <a:ext cx="252000" cy="252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8778829" y="6313729"/>
            <a:ext cx="72000" cy="72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9223719" y="1262247"/>
            <a:ext cx="517515" cy="51751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9145435" y="539246"/>
            <a:ext cx="1042804" cy="398267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77A78"/>
              </a:gs>
              <a:gs pos="100000">
                <a:srgbClr val="E34451"/>
              </a:gs>
            </a:gsLst>
            <a:lin ang="5400000" scaled="1"/>
          </a:gradFill>
          <a:ln w="31750">
            <a:solidFill>
              <a:schemeClr val="bg1">
                <a:lumMod val="50000"/>
                <a:alpha val="2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9700089" y="473751"/>
            <a:ext cx="517515" cy="51751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69850" h="317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85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32</Words>
  <Application>Microsoft Office PowerPoint</Application>
  <PresentationFormat>와이드스크린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야놀자 야체 B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88</cp:revision>
  <dcterms:created xsi:type="dcterms:W3CDTF">2018-03-06T08:13:05Z</dcterms:created>
  <dcterms:modified xsi:type="dcterms:W3CDTF">2024-06-18T04:03:15Z</dcterms:modified>
</cp:coreProperties>
</file>